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7" d="100"/>
          <a:sy n="87" d="100"/>
        </p:scale>
        <p:origin x="2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AA226-C8A9-4AB1-98A7-EADB1402EC5C}" type="datetimeFigureOut">
              <a:rPr lang="en-US" smtClean="0"/>
              <a:t>8/12/2017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C493A-9D9E-4600-838B-DC17F60E0C4A}" type="slidenum">
              <a:rPr lang="en-US" smtClean="0"/>
              <a:t>‹#›</a:t>
            </a:fld>
            <a:endParaRPr lang="en-US"/>
          </a:p>
        </p:txBody>
      </p:sp>
    </p:spTree>
    <p:extLst>
      <p:ext uri="{BB962C8B-B14F-4D97-AF65-F5344CB8AC3E}">
        <p14:creationId xmlns:p14="http://schemas.microsoft.com/office/powerpoint/2010/main" val="47008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A1EDD-0E08-4CCA-BF1C-F5FF721623A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84397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407141"/>
            <a:ext cx="8689976" cy="2153137"/>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751012" y="4636483"/>
            <a:ext cx="8689976" cy="969757"/>
          </a:xfrm>
        </p:spPr>
        <p:txBody>
          <a:bodyPr>
            <a:normAutofit/>
          </a:bodyPr>
          <a:lstStyle>
            <a:lvl1pPr marL="0" indent="0" algn="ctr">
              <a:buNone/>
              <a:defRPr sz="22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0815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555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035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790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2207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1"/>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6" y="2632853"/>
            <a:ext cx="3935689" cy="3158348"/>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469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6" y="609601"/>
            <a:ext cx="5934969" cy="2023255"/>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9" cy="5181600"/>
          </a:xfrm>
          <a:prstGeom prst="roundRect">
            <a:avLst>
              <a:gd name="adj" fmla="val 4943"/>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3795" y="2632852"/>
            <a:ext cx="5934949" cy="3158347"/>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22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4289373"/>
            <a:ext cx="10364432" cy="81161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3000000"/>
            </a:lightRig>
          </a:scene3d>
          <a:sp3d prstMaterial="powder">
            <a:bevelT w="0" h="0"/>
            <a:contourClr>
              <a:srgbClr val="C0C0C0"/>
            </a:contourClr>
          </a:sp3d>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768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2"/>
            <a:ext cx="10364452" cy="1586380"/>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922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3"/>
            <a:ext cx="8752299" cy="594788"/>
          </a:xfrm>
        </p:spPr>
        <p:txBody>
          <a:bodyPr anchor="t">
            <a:normAutofit/>
          </a:bodyPr>
          <a:lstStyle>
            <a:lvl1pPr marL="0" indent="0">
              <a:buNone/>
              <a:defRPr sz="1400">
                <a:solidFill>
                  <a:srgbClr val="E32526"/>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4" name="Text Placeholder 3"/>
          <p:cNvSpPr>
            <a:spLocks noGrp="1"/>
          </p:cNvSpPr>
          <p:nvPr>
            <p:ph type="body" sz="half" idx="2"/>
          </p:nvPr>
        </p:nvSpPr>
        <p:spPr>
          <a:xfrm>
            <a:off x="913775" y="4372796"/>
            <a:ext cx="10364452" cy="1421053"/>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
        <p:nvSpPr>
          <p:cNvPr id="13" name="TextBox 12"/>
          <p:cNvSpPr txBox="1"/>
          <p:nvPr/>
        </p:nvSpPr>
        <p:spPr>
          <a:xfrm>
            <a:off x="1001488" y="75416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609585"/>
            <a:r>
              <a:rPr lang="en-US" sz="8000" dirty="0">
                <a:solidFill>
                  <a:srgbClr val="E32526"/>
                </a:solidFill>
                <a:effectLst/>
              </a:rPr>
              <a:t>“</a:t>
            </a:r>
          </a:p>
        </p:txBody>
      </p:sp>
      <p:sp>
        <p:nvSpPr>
          <p:cNvPr id="14" name="TextBox 13"/>
          <p:cNvSpPr txBox="1"/>
          <p:nvPr/>
        </p:nvSpPr>
        <p:spPr>
          <a:xfrm>
            <a:off x="10557559" y="299357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609585"/>
            <a:r>
              <a:rPr lang="en-US" sz="8000" dirty="0">
                <a:solidFill>
                  <a:srgbClr val="E32526"/>
                </a:solidFill>
                <a:effectLst/>
              </a:rPr>
              <a:t>”</a:t>
            </a:r>
          </a:p>
        </p:txBody>
      </p:sp>
    </p:spTree>
    <p:extLst>
      <p:ext uri="{BB962C8B-B14F-4D97-AF65-F5344CB8AC3E}">
        <p14:creationId xmlns:p14="http://schemas.microsoft.com/office/powerpoint/2010/main" val="197288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043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3470034"/>
            <a:ext cx="8689976" cy="2153137"/>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751012" y="5699377"/>
            <a:ext cx="8689976" cy="667559"/>
          </a:xfrm>
        </p:spPr>
        <p:txBody>
          <a:bodyPr>
            <a:normAutofit/>
          </a:bodyPr>
          <a:lstStyle>
            <a:lvl1pPr marL="0" indent="0" algn="ctr">
              <a:buNone/>
              <a:defRPr sz="22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7043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5" y="609601"/>
            <a:ext cx="10364452" cy="1605095"/>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5" y="2367094"/>
            <a:ext cx="3298976" cy="576263"/>
          </a:xfrm>
        </p:spPr>
        <p:txBody>
          <a:bodyPr anchor="b">
            <a:noAutofit/>
          </a:bodyPr>
          <a:lstStyle>
            <a:lvl1pPr marL="0" indent="0" algn="ctr">
              <a:lnSpc>
                <a:spcPct val="85000"/>
              </a:lnSpc>
              <a:buNone/>
              <a:defRPr sz="2400" b="0">
                <a:solidFill>
                  <a:srgbClr val="E3252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913775" y="2943356"/>
            <a:ext cx="3298976"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Edit Master text styles</a:t>
            </a:r>
          </a:p>
        </p:txBody>
      </p:sp>
      <p:sp>
        <p:nvSpPr>
          <p:cNvPr id="9" name="Text Placeholder 4"/>
          <p:cNvSpPr>
            <a:spLocks noGrp="1"/>
          </p:cNvSpPr>
          <p:nvPr>
            <p:ph type="body" sz="quarter" idx="3"/>
          </p:nvPr>
        </p:nvSpPr>
        <p:spPr>
          <a:xfrm>
            <a:off x="4452390" y="2367094"/>
            <a:ext cx="3291521" cy="576263"/>
          </a:xfrm>
        </p:spPr>
        <p:txBody>
          <a:bodyPr anchor="b">
            <a:noAutofit/>
          </a:bodyPr>
          <a:lstStyle>
            <a:lvl1pPr marL="0" indent="0" algn="ctr">
              <a:lnSpc>
                <a:spcPct val="85000"/>
              </a:lnSpc>
              <a:buNone/>
              <a:defRPr sz="2400" b="0">
                <a:solidFill>
                  <a:srgbClr val="E3252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4441350" y="2943356"/>
            <a:ext cx="3303351"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9" y="2367094"/>
            <a:ext cx="3304928" cy="576263"/>
          </a:xfrm>
        </p:spPr>
        <p:txBody>
          <a:bodyPr anchor="b">
            <a:noAutofit/>
          </a:bodyPr>
          <a:lstStyle>
            <a:lvl1pPr marL="0" indent="0" algn="ctr">
              <a:lnSpc>
                <a:spcPct val="85000"/>
              </a:lnSpc>
              <a:buNone/>
              <a:defRPr sz="2400" b="0">
                <a:solidFill>
                  <a:srgbClr val="E3252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7973299" y="2943356"/>
            <a:ext cx="3304928"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8440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5" y="610772"/>
            <a:ext cx="10364452" cy="160392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6" y="4204821"/>
            <a:ext cx="3296409" cy="576263"/>
          </a:xfrm>
        </p:spPr>
        <p:txBody>
          <a:bodyPr anchor="b">
            <a:noAutofit/>
          </a:bodyPr>
          <a:lstStyle>
            <a:lvl1pPr marL="0" indent="0" algn="ctr">
              <a:lnSpc>
                <a:spcPct val="85000"/>
              </a:lnSpc>
              <a:buNone/>
              <a:defRPr sz="2200" b="0">
                <a:solidFill>
                  <a:srgbClr val="E3252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21" name="Text Placeholder 3"/>
          <p:cNvSpPr>
            <a:spLocks noGrp="1"/>
          </p:cNvSpPr>
          <p:nvPr>
            <p:ph type="body" sz="half" idx="18"/>
          </p:nvPr>
        </p:nvSpPr>
        <p:spPr>
          <a:xfrm>
            <a:off x="913776" y="4781082"/>
            <a:ext cx="3296409"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1"/>
            <a:ext cx="3301828" cy="576263"/>
          </a:xfrm>
        </p:spPr>
        <p:txBody>
          <a:bodyPr anchor="b">
            <a:noAutofit/>
          </a:bodyPr>
          <a:lstStyle>
            <a:lvl1pPr marL="0" indent="0" algn="ctr">
              <a:lnSpc>
                <a:spcPct val="85000"/>
              </a:lnSpc>
              <a:buNone/>
              <a:defRPr sz="2200" b="0">
                <a:solidFill>
                  <a:srgbClr val="E3252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5" name="Text Placeholder 4"/>
          <p:cNvSpPr>
            <a:spLocks noGrp="1"/>
          </p:cNvSpPr>
          <p:nvPr>
            <p:ph type="body" sz="quarter" idx="13"/>
          </p:nvPr>
        </p:nvSpPr>
        <p:spPr>
          <a:xfrm>
            <a:off x="7973300" y="4204821"/>
            <a:ext cx="3300681" cy="576263"/>
          </a:xfrm>
        </p:spPr>
        <p:txBody>
          <a:bodyPr anchor="b">
            <a:noAutofit/>
          </a:bodyPr>
          <a:lstStyle>
            <a:lvl1pPr marL="0" indent="0" algn="ctr">
              <a:lnSpc>
                <a:spcPct val="85000"/>
              </a:lnSpc>
              <a:buNone/>
              <a:defRPr sz="2200" b="0">
                <a:solidFill>
                  <a:srgbClr val="E3252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963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1012" y="4532923"/>
            <a:ext cx="8689976" cy="562707"/>
          </a:xfrm>
        </p:spPr>
        <p:txBody>
          <a:bodyPr>
            <a:normAutofit/>
          </a:bodyPr>
          <a:lstStyle>
            <a:lvl1pPr marL="0" indent="0" algn="ctr">
              <a:buNone/>
              <a:defRPr sz="22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012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916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695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588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4"/>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5" y="3657458"/>
            <a:ext cx="10351752" cy="1368183"/>
          </a:xfrm>
        </p:spPr>
        <p:txBody>
          <a:bodyPr>
            <a:normAutofit/>
          </a:bodyPr>
          <a:lstStyle>
            <a:lvl1pPr marL="0" indent="0" algn="ctr">
              <a:buNone/>
              <a:defRPr sz="2000">
                <a:solidFill>
                  <a:schemeClr val="bg1">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01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6" y="618518"/>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3"/>
            <a:ext cx="51060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3"/>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919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6" y="618518"/>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7"/>
            <a:ext cx="4873475" cy="679995"/>
          </a:xfrm>
        </p:spPr>
        <p:txBody>
          <a:bodyPr anchor="b">
            <a:noAutofit/>
          </a:bodyPr>
          <a:lstStyle>
            <a:lvl1pPr marL="0" indent="0">
              <a:lnSpc>
                <a:spcPct val="85000"/>
              </a:lnSpc>
              <a:buNone/>
              <a:defRPr sz="2600" b="0">
                <a:solidFill>
                  <a:srgbClr val="E4303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2" name="Content Placeholder 3"/>
          <p:cNvSpPr>
            <a:spLocks noGrp="1"/>
          </p:cNvSpPr>
          <p:nvPr>
            <p:ph sz="quarter" idx="13"/>
          </p:nvPr>
        </p:nvSpPr>
        <p:spPr>
          <a:xfrm>
            <a:off x="913775" y="3051013"/>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7"/>
            <a:ext cx="4881804" cy="679995"/>
          </a:xfrm>
        </p:spPr>
        <p:txBody>
          <a:bodyPr anchor="b">
            <a:noAutofit/>
          </a:bodyPr>
          <a:lstStyle>
            <a:lvl1pPr marL="0" indent="0">
              <a:lnSpc>
                <a:spcPct val="85000"/>
              </a:lnSpc>
              <a:buNone/>
              <a:defRPr sz="2600" b="0">
                <a:solidFill>
                  <a:srgbClr val="E4303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3" name="Content Placeholder 5"/>
          <p:cNvSpPr>
            <a:spLocks noGrp="1"/>
          </p:cNvSpPr>
          <p:nvPr>
            <p:ph sz="quarter" idx="14"/>
          </p:nvPr>
        </p:nvSpPr>
        <p:spPr>
          <a:xfrm>
            <a:off x="6172201" y="3051013"/>
            <a:ext cx="5105401" cy="27401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8B9455-8E91-9F4D-8612-E402DDBD5DAE}" type="datetimeFigureOut">
              <a:rPr lang="en-US" smtClean="0">
                <a:solidFill>
                  <a:prstClr val="black"/>
                </a:solidFill>
              </a:rPr>
              <a:pPr/>
              <a:t>8/12/2017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51C6842-06A8-FA43-9195-7D3A1BDF0B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252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76" y="358006"/>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7" y="2106581"/>
            <a:ext cx="10364452" cy="3424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683087"/>
            <a:ext cx="2743200" cy="365125"/>
          </a:xfrm>
          <a:prstGeom prst="rect">
            <a:avLst/>
          </a:prstGeom>
        </p:spPr>
        <p:txBody>
          <a:bodyPr vert="horz" lIns="91440" tIns="45720" rIns="91440" bIns="45720" rtlCol="0" anchor="ctr"/>
          <a:lstStyle>
            <a:lvl1pPr algn="r">
              <a:defRPr sz="1000">
                <a:solidFill>
                  <a:schemeClr val="tx1"/>
                </a:solidFill>
              </a:defRPr>
            </a:lvl1pPr>
          </a:lstStyle>
          <a:p>
            <a:pPr defTabSz="609585"/>
            <a:fld id="{EA8B9455-8E91-9F4D-8612-E402DDBD5DAE}" type="datetimeFigureOut">
              <a:rPr lang="en-US" smtClean="0">
                <a:solidFill>
                  <a:prstClr val="black"/>
                </a:solidFill>
              </a:rPr>
              <a:pPr defTabSz="609585"/>
              <a:t>8/12/2017</a:t>
            </a:fld>
            <a:endParaRPr lang="en-US">
              <a:solidFill>
                <a:prstClr val="black"/>
              </a:solidFill>
            </a:endParaRPr>
          </a:p>
        </p:txBody>
      </p:sp>
      <p:sp>
        <p:nvSpPr>
          <p:cNvPr id="5" name="Footer Placeholder 4"/>
          <p:cNvSpPr>
            <a:spLocks noGrp="1"/>
          </p:cNvSpPr>
          <p:nvPr>
            <p:ph type="ftr" sz="quarter" idx="3"/>
          </p:nvPr>
        </p:nvSpPr>
        <p:spPr>
          <a:xfrm>
            <a:off x="913775" y="5683087"/>
            <a:ext cx="6672887" cy="365125"/>
          </a:xfrm>
          <a:prstGeom prst="rect">
            <a:avLst/>
          </a:prstGeom>
        </p:spPr>
        <p:txBody>
          <a:bodyPr vert="horz" lIns="91440" tIns="45720" rIns="91440" bIns="45720" rtlCol="0" anchor="ctr"/>
          <a:lstStyle>
            <a:lvl1pPr algn="l">
              <a:defRPr sz="1000">
                <a:solidFill>
                  <a:schemeClr val="tx1"/>
                </a:solidFill>
              </a:defRPr>
            </a:lvl1pPr>
          </a:lstStyle>
          <a:p>
            <a:pPr defTabSz="609585"/>
            <a:endParaRPr lang="en-US">
              <a:solidFill>
                <a:prstClr val="black"/>
              </a:solidFill>
            </a:endParaRPr>
          </a:p>
        </p:txBody>
      </p:sp>
      <p:sp>
        <p:nvSpPr>
          <p:cNvPr id="6" name="Slide Number Placeholder 5"/>
          <p:cNvSpPr>
            <a:spLocks noGrp="1"/>
          </p:cNvSpPr>
          <p:nvPr>
            <p:ph type="sldNum" sz="quarter" idx="4"/>
          </p:nvPr>
        </p:nvSpPr>
        <p:spPr>
          <a:xfrm>
            <a:off x="10514013" y="5700714"/>
            <a:ext cx="764215" cy="365125"/>
          </a:xfrm>
          <a:prstGeom prst="rect">
            <a:avLst/>
          </a:prstGeom>
        </p:spPr>
        <p:txBody>
          <a:bodyPr vert="horz" lIns="91440" tIns="45720" rIns="91440" bIns="45720" rtlCol="0" anchor="ctr"/>
          <a:lstStyle>
            <a:lvl1pPr algn="r">
              <a:defRPr sz="1000">
                <a:solidFill>
                  <a:schemeClr val="tx1"/>
                </a:solidFill>
              </a:defRPr>
            </a:lvl1pPr>
          </a:lstStyle>
          <a:p>
            <a:pPr defTabSz="609585"/>
            <a:fld id="{551C6842-06A8-FA43-9195-7D3A1BDF0BFD}"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310552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37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tx1"/>
        </a:buClr>
        <a:buFont typeface="Arial" panose="020B0604020202020204" pitchFamily="34" charset="0"/>
        <a:buChar char="•"/>
        <a:defRPr sz="1800" kern="1200" cap="all" baseline="0">
          <a:solidFill>
            <a:srgbClr val="E32526"/>
          </a:solidFill>
          <a:effectLst/>
          <a:latin typeface="+mn-lt"/>
          <a:ea typeface="+mn-ea"/>
          <a:cs typeface="+mn-cs"/>
        </a:defRPr>
      </a:lvl2pPr>
      <a:lvl3pPr marL="1142971" indent="-228594" algn="l" defTabSz="914377"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rgbClr val="E32526"/>
          </a:solidFill>
          <a:effectLst/>
          <a:latin typeface="+mn-lt"/>
          <a:ea typeface="+mn-ea"/>
          <a:cs typeface="+mn-cs"/>
        </a:defRPr>
      </a:lvl4pPr>
      <a:lvl5pPr marL="2057349"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a:xfrm>
            <a:off x="1751012" y="3483798"/>
            <a:ext cx="8689976" cy="2153137"/>
          </a:xfrm>
        </p:spPr>
        <p:txBody>
          <a:bodyPr>
            <a:normAutofit fontScale="90000"/>
          </a:bodyPr>
          <a:lstStyle/>
          <a:p>
            <a:r>
              <a:rPr lang="en-US" sz="4000" i="1" dirty="0"/>
              <a:t> “disloyalty ‘must be crushed out’ of existence”: </a:t>
            </a:r>
            <a:br>
              <a:rPr lang="en-US" dirty="0"/>
            </a:br>
            <a:br>
              <a:rPr lang="en-US" dirty="0"/>
            </a:br>
            <a:r>
              <a:rPr lang="en-US" sz="5300" dirty="0"/>
              <a:t>civil liberties in America during world war I</a:t>
            </a:r>
          </a:p>
        </p:txBody>
      </p:sp>
      <p:sp>
        <p:nvSpPr>
          <p:cNvPr id="10" name="Subtitle 9"/>
          <p:cNvSpPr>
            <a:spLocks noGrp="1"/>
          </p:cNvSpPr>
          <p:nvPr>
            <p:ph type="subTitle" idx="1"/>
          </p:nvPr>
        </p:nvSpPr>
        <p:spPr>
          <a:xfrm>
            <a:off x="1751012" y="5888243"/>
            <a:ext cx="8689976" cy="969757"/>
          </a:xfrm>
        </p:spPr>
        <p:txBody>
          <a:bodyPr/>
          <a:lstStyle/>
          <a:p>
            <a:r>
              <a:rPr lang="en-US" dirty="0"/>
              <a:t>Authored by Dr. Michael S. Davis</a:t>
            </a:r>
          </a:p>
        </p:txBody>
      </p:sp>
    </p:spTree>
    <p:extLst>
      <p:ext uri="{BB962C8B-B14F-4D97-AF65-F5344CB8AC3E}">
        <p14:creationId xmlns:p14="http://schemas.microsoft.com/office/powerpoint/2010/main" val="212389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623717"/>
          </a:xfrm>
        </p:spPr>
        <p:txBody>
          <a:bodyPr>
            <a:normAutofit fontScale="90000"/>
          </a:bodyPr>
          <a:lstStyle/>
          <a:p>
            <a:r>
              <a:rPr lang="en-US" dirty="0"/>
              <a:t>1873</a:t>
            </a:r>
          </a:p>
        </p:txBody>
      </p:sp>
      <p:sp>
        <p:nvSpPr>
          <p:cNvPr id="3" name="Text Placeholder 2"/>
          <p:cNvSpPr>
            <a:spLocks noGrp="1"/>
          </p:cNvSpPr>
          <p:nvPr>
            <p:ph type="body" idx="1"/>
          </p:nvPr>
        </p:nvSpPr>
        <p:spPr>
          <a:xfrm>
            <a:off x="913775" y="1546412"/>
            <a:ext cx="7436849" cy="4504764"/>
          </a:xfrm>
        </p:spPr>
        <p:txBody>
          <a:bodyPr>
            <a:normAutofit/>
          </a:bodyPr>
          <a:lstStyle/>
          <a:p>
            <a:pPr marL="342900" indent="-342900" algn="l">
              <a:buFont typeface="Arial" panose="020B0604020202020204" pitchFamily="34" charset="0"/>
              <a:buChar char="•"/>
            </a:pPr>
            <a:r>
              <a:rPr lang="en-US" dirty="0"/>
              <a:t>In 1873, Congress passed legislation that became known as the “Comstock Law,” after its chief enforcer, Anthony Comstock of the post office department. </a:t>
            </a:r>
          </a:p>
          <a:p>
            <a:pPr marL="342900" indent="-342900" algn="l">
              <a:buFont typeface="Arial" panose="020B0604020202020204" pitchFamily="34" charset="0"/>
              <a:buChar char="•"/>
            </a:pPr>
            <a:r>
              <a:rPr lang="en-US" dirty="0"/>
              <a:t>Comstock targeted for prosecution materials of  a sexual nature, which in practice included literature critical of the institution of marriage. </a:t>
            </a:r>
          </a:p>
          <a:p>
            <a:pPr marL="342900" indent="-342900" algn="l">
              <a:buFont typeface="Arial" panose="020B0604020202020204" pitchFamily="34" charset="0"/>
              <a:buChar char="•"/>
            </a:pPr>
            <a:r>
              <a:rPr lang="en-US" dirty="0"/>
              <a:t>The “Comstock Law” criminalized the dissemination of information about birth control, and it was used to prosecute Margaret Sanger and others who dissented from the government’s regulation of sexuality.</a:t>
            </a:r>
          </a:p>
          <a:p>
            <a:endParaRPr lang="en-US" dirty="0"/>
          </a:p>
        </p:txBody>
      </p:sp>
      <p:pic>
        <p:nvPicPr>
          <p:cNvPr id="1026" name="Picture 2" descr="Comstock cartoom from Life mag. 1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624" y="1783081"/>
            <a:ext cx="352425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50624" y="4717341"/>
            <a:ext cx="3524250" cy="954107"/>
          </a:xfrm>
          <a:prstGeom prst="rect">
            <a:avLst/>
          </a:prstGeom>
          <a:noFill/>
        </p:spPr>
        <p:txBody>
          <a:bodyPr wrap="square" rtlCol="0">
            <a:spAutoFit/>
          </a:bodyPr>
          <a:lstStyle/>
          <a:p>
            <a:r>
              <a:rPr lang="en-US" sz="1400" dirty="0">
                <a:solidFill>
                  <a:prstClr val="black"/>
                </a:solidFill>
              </a:rPr>
              <a:t>“That Fertile Imagination”, Life Magazine, 1888, Retrieved from http://case.edu/affil/skuyhistcontraception/online-2012/Comstock.html</a:t>
            </a:r>
          </a:p>
        </p:txBody>
      </p:sp>
    </p:spTree>
    <p:extLst>
      <p:ext uri="{BB962C8B-B14F-4D97-AF65-F5344CB8AC3E}">
        <p14:creationId xmlns:p14="http://schemas.microsoft.com/office/powerpoint/2010/main" val="356266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51" y="680648"/>
            <a:ext cx="10206943" cy="717847"/>
          </a:xfrm>
        </p:spPr>
        <p:txBody>
          <a:bodyPr/>
          <a:lstStyle/>
          <a:p>
            <a:r>
              <a:rPr lang="en-US" dirty="0"/>
              <a:t>Before World War I:</a:t>
            </a:r>
          </a:p>
        </p:txBody>
      </p:sp>
      <p:sp>
        <p:nvSpPr>
          <p:cNvPr id="3" name="Text Placeholder 2"/>
          <p:cNvSpPr>
            <a:spLocks noGrp="1"/>
          </p:cNvSpPr>
          <p:nvPr>
            <p:ph type="body" idx="1"/>
          </p:nvPr>
        </p:nvSpPr>
        <p:spPr>
          <a:xfrm>
            <a:off x="402787" y="1546412"/>
            <a:ext cx="11336495" cy="4329953"/>
          </a:xfrm>
        </p:spPr>
        <p:txBody>
          <a:bodyPr>
            <a:normAutofit/>
          </a:bodyPr>
          <a:lstStyle/>
          <a:p>
            <a:pPr marL="285750" indent="-285750" algn="l">
              <a:buFont typeface="Arial" panose="020B0604020202020204" pitchFamily="34" charset="0"/>
              <a:buChar char="•"/>
            </a:pPr>
            <a:r>
              <a:rPr lang="en-US" sz="2200" dirty="0"/>
              <a:t>The most frequent abusers of the freedom of speech were local governments, which saw nothing wrong with arresting labor or radical speakers.</a:t>
            </a:r>
          </a:p>
          <a:p>
            <a:pPr marL="285750" indent="-285750" algn="l">
              <a:buFont typeface="Arial" panose="020B0604020202020204" pitchFamily="34" charset="0"/>
              <a:buChar char="•"/>
            </a:pPr>
            <a:r>
              <a:rPr lang="en-US" sz="2200" dirty="0"/>
              <a:t>Speakers from the radical Industrial Workers of the World (IWW) were often detained as they tried to speak in public areas.</a:t>
            </a:r>
          </a:p>
          <a:p>
            <a:pPr marL="285750" indent="-285750" algn="l">
              <a:buFont typeface="Arial" panose="020B0604020202020204" pitchFamily="34" charset="0"/>
              <a:buChar char="•"/>
            </a:pPr>
            <a:r>
              <a:rPr lang="en-US" sz="2200" dirty="0"/>
              <a:t>Their arrests were so common that the IWW embarked upon its “Free Speech fights” campaign in which their speakers deliberately courted arrest in an effort to demonstrate their lack of freedom. </a:t>
            </a:r>
          </a:p>
          <a:p>
            <a:endParaRPr lang="en-US" dirty="0"/>
          </a:p>
        </p:txBody>
      </p:sp>
    </p:spTree>
    <p:extLst>
      <p:ext uri="{BB962C8B-B14F-4D97-AF65-F5344CB8AC3E}">
        <p14:creationId xmlns:p14="http://schemas.microsoft.com/office/powerpoint/2010/main" val="381187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4"/>
            <a:ext cx="10351752" cy="1511223"/>
          </a:xfrm>
        </p:spPr>
        <p:txBody>
          <a:bodyPr>
            <a:normAutofit fontScale="90000"/>
          </a:bodyPr>
          <a:lstStyle/>
          <a:p>
            <a:r>
              <a:rPr lang="en-US" sz="3600" dirty="0"/>
              <a:t>Conclusions regarding The judicial tradition before 1917</a:t>
            </a:r>
            <a:br>
              <a:rPr lang="en-US" dirty="0"/>
            </a:br>
            <a:endParaRPr lang="en-US" dirty="0"/>
          </a:p>
        </p:txBody>
      </p:sp>
      <p:sp>
        <p:nvSpPr>
          <p:cNvPr id="3" name="Text Placeholder 2"/>
          <p:cNvSpPr>
            <a:spLocks noGrp="1"/>
          </p:cNvSpPr>
          <p:nvPr>
            <p:ph type="body" idx="1"/>
          </p:nvPr>
        </p:nvSpPr>
        <p:spPr>
          <a:xfrm>
            <a:off x="913775" y="2541494"/>
            <a:ext cx="10351752" cy="3294530"/>
          </a:xfrm>
        </p:spPr>
        <p:txBody>
          <a:bodyPr>
            <a:normAutofit/>
          </a:bodyPr>
          <a:lstStyle/>
          <a:p>
            <a:pPr marL="342900" indent="-342900" algn="l">
              <a:buFont typeface="Arial" panose="020B0604020202020204" pitchFamily="34" charset="0"/>
              <a:buChar char="•"/>
            </a:pPr>
            <a:r>
              <a:rPr lang="en-US" sz="2400" dirty="0"/>
              <a:t>Far less solicitous of first amendment rights than it would become in subsequent decades.</a:t>
            </a:r>
          </a:p>
          <a:p>
            <a:pPr marL="342900" indent="-342900" algn="l">
              <a:buFont typeface="Arial" panose="020B0604020202020204" pitchFamily="34" charset="0"/>
              <a:buChar char="•"/>
            </a:pPr>
            <a:r>
              <a:rPr lang="en-US" sz="2400" dirty="0"/>
              <a:t>But, American involvement in the First World War fostered some of the most heinous violations of civil liberties in American History and, as we will see, at the same time, some of the first vigorous defenses of civil liberties.</a:t>
            </a:r>
          </a:p>
          <a:p>
            <a:endParaRPr lang="en-US" dirty="0"/>
          </a:p>
        </p:txBody>
      </p:sp>
    </p:spTree>
    <p:extLst>
      <p:ext uri="{BB962C8B-B14F-4D97-AF65-F5344CB8AC3E}">
        <p14:creationId xmlns:p14="http://schemas.microsoft.com/office/powerpoint/2010/main" val="416615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11" y="317576"/>
            <a:ext cx="10351752" cy="1376754"/>
          </a:xfrm>
        </p:spPr>
        <p:txBody>
          <a:bodyPr>
            <a:noAutofit/>
          </a:bodyPr>
          <a:lstStyle/>
          <a:p>
            <a:r>
              <a:rPr lang="en-US" sz="3200" dirty="0"/>
              <a:t>Many people in the United States opposed America’s entrance into world war I</a:t>
            </a:r>
          </a:p>
        </p:txBody>
      </p:sp>
      <p:sp>
        <p:nvSpPr>
          <p:cNvPr id="3" name="Text Placeholder 2"/>
          <p:cNvSpPr>
            <a:spLocks noGrp="1"/>
          </p:cNvSpPr>
          <p:nvPr>
            <p:ph type="body" idx="1"/>
          </p:nvPr>
        </p:nvSpPr>
        <p:spPr>
          <a:xfrm>
            <a:off x="752411" y="2205320"/>
            <a:ext cx="10351752" cy="3644152"/>
          </a:xfrm>
        </p:spPr>
        <p:txBody>
          <a:bodyPr>
            <a:normAutofit fontScale="70000" lnSpcReduction="20000"/>
          </a:bodyPr>
          <a:lstStyle/>
          <a:p>
            <a:pPr marL="342900" indent="-342900" algn="l">
              <a:buFont typeface="Arial" panose="020B0604020202020204" pitchFamily="34" charset="0"/>
              <a:buChar char="•"/>
            </a:pPr>
            <a:r>
              <a:rPr lang="en-US" sz="3100" dirty="0"/>
              <a:t>The Wilson Administration responded with an aggressive campaign of intimidation and coercion designed to silence dissent. </a:t>
            </a:r>
          </a:p>
          <a:p>
            <a:pPr marL="342900" indent="-342900" algn="l">
              <a:buFont typeface="Arial" panose="020B0604020202020204" pitchFamily="34" charset="0"/>
              <a:buChar char="•"/>
            </a:pPr>
            <a:r>
              <a:rPr lang="en-US" sz="3100" dirty="0"/>
              <a:t>At the center of this effort were two pieces of wartime legislation:</a:t>
            </a:r>
          </a:p>
          <a:p>
            <a:pPr lvl="1">
              <a:buFontTx/>
              <a:buChar char="-"/>
            </a:pPr>
            <a:r>
              <a:rPr lang="en-US" sz="3100" dirty="0"/>
              <a:t>The Espionage Act of 1917</a:t>
            </a:r>
          </a:p>
          <a:p>
            <a:pPr lvl="1">
              <a:buFontTx/>
              <a:buChar char="-"/>
            </a:pPr>
            <a:r>
              <a:rPr lang="en-US" sz="3100" dirty="0"/>
              <a:t>The sedition act of 1918</a:t>
            </a:r>
          </a:p>
          <a:p>
            <a:pPr marL="457200" lvl="1"/>
            <a:endParaRPr lang="en-US" sz="3100" dirty="0"/>
          </a:p>
          <a:p>
            <a:pPr marL="457200" lvl="1"/>
            <a:r>
              <a:rPr lang="en-US" sz="3100" dirty="0"/>
              <a:t>(Both gave the federal government the power to suppress and punish “disloyalty and subversion.”) </a:t>
            </a:r>
          </a:p>
          <a:p>
            <a:pPr algn="l"/>
            <a:endParaRPr lang="en-US" dirty="0"/>
          </a:p>
        </p:txBody>
      </p:sp>
    </p:spTree>
    <p:extLst>
      <p:ext uri="{BB962C8B-B14F-4D97-AF65-F5344CB8AC3E}">
        <p14:creationId xmlns:p14="http://schemas.microsoft.com/office/powerpoint/2010/main" val="344469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42" y="887505"/>
            <a:ext cx="10351752" cy="739588"/>
          </a:xfrm>
        </p:spPr>
        <p:txBody>
          <a:bodyPr>
            <a:normAutofit/>
          </a:bodyPr>
          <a:lstStyle/>
          <a:p>
            <a:r>
              <a:rPr lang="en-US" dirty="0"/>
              <a:t>The Espionage Act of 1917</a:t>
            </a:r>
          </a:p>
        </p:txBody>
      </p:sp>
      <p:sp>
        <p:nvSpPr>
          <p:cNvPr id="3" name="Text Placeholder 2"/>
          <p:cNvSpPr>
            <a:spLocks noGrp="1"/>
          </p:cNvSpPr>
          <p:nvPr>
            <p:ph type="body" idx="1"/>
          </p:nvPr>
        </p:nvSpPr>
        <p:spPr>
          <a:xfrm>
            <a:off x="913774" y="1627093"/>
            <a:ext cx="7799920" cy="4329953"/>
          </a:xfrm>
        </p:spPr>
        <p:txBody>
          <a:bodyPr>
            <a:normAutofit/>
          </a:bodyPr>
          <a:lstStyle/>
          <a:p>
            <a:pPr marL="285750" indent="-285750" algn="l">
              <a:buFont typeface="Arial" panose="020B0604020202020204" pitchFamily="34" charset="0"/>
              <a:buChar char="•"/>
            </a:pPr>
            <a:r>
              <a:rPr lang="en-US" dirty="0"/>
              <a:t>Allowed the postmaster general, Albert Sidney Burleson, to ban all “seditious” materials from the U.S. Mail.  </a:t>
            </a:r>
          </a:p>
          <a:p>
            <a:pPr marL="285750" indent="-285750" algn="l">
              <a:buFont typeface="Arial" panose="020B0604020202020204" pitchFamily="34" charset="0"/>
              <a:buChar char="•"/>
            </a:pPr>
            <a:r>
              <a:rPr lang="en-US" dirty="0"/>
              <a:t>Postmaster Burleson announced that “seditious” materials included anything that might “impugn the motives of the government and thus encourage insubordination,” or, anything that suggested that “the government is controlled by Wall Street or munitions manufacturers, or any other special interests.” </a:t>
            </a:r>
          </a:p>
          <a:p>
            <a:pPr marL="285750" indent="-285750" algn="l">
              <a:buFont typeface="Arial" panose="020B0604020202020204" pitchFamily="34" charset="0"/>
              <a:buChar char="•"/>
            </a:pPr>
            <a:r>
              <a:rPr lang="en-US" dirty="0"/>
              <a:t>By definition, all publications of the Socialist party could be banned, and they were.</a:t>
            </a:r>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0720" y="470647"/>
            <a:ext cx="2892006" cy="4076240"/>
          </a:xfrm>
          <a:prstGeom prst="rect">
            <a:avLst/>
          </a:prstGeom>
        </p:spPr>
      </p:pic>
      <p:sp>
        <p:nvSpPr>
          <p:cNvPr id="5" name="TextBox 4"/>
          <p:cNvSpPr txBox="1"/>
          <p:nvPr/>
        </p:nvSpPr>
        <p:spPr>
          <a:xfrm>
            <a:off x="8830720" y="4634371"/>
            <a:ext cx="2892006" cy="1384995"/>
          </a:xfrm>
          <a:prstGeom prst="rect">
            <a:avLst/>
          </a:prstGeom>
          <a:noFill/>
        </p:spPr>
        <p:txBody>
          <a:bodyPr wrap="square" rtlCol="0">
            <a:spAutoFit/>
          </a:bodyPr>
          <a:lstStyle/>
          <a:p>
            <a:r>
              <a:rPr lang="en-US" sz="1400" dirty="0">
                <a:solidFill>
                  <a:prstClr val="black"/>
                </a:solidFill>
              </a:rPr>
              <a:t>“Must liberty’s light go out?”, Winsor </a:t>
            </a:r>
            <a:r>
              <a:rPr lang="en-US" sz="1400" dirty="0" err="1">
                <a:solidFill>
                  <a:prstClr val="black"/>
                </a:solidFill>
              </a:rPr>
              <a:t>McCay</a:t>
            </a:r>
            <a:r>
              <a:rPr lang="en-US" sz="1400" dirty="0">
                <a:solidFill>
                  <a:prstClr val="black"/>
                </a:solidFill>
              </a:rPr>
              <a:t>, 1917, New York American Editorial, Retrieved from the Library of Congress, http://www.loc.gov/pictures/resource/cph.3b36807/</a:t>
            </a:r>
          </a:p>
        </p:txBody>
      </p:sp>
    </p:spTree>
    <p:extLst>
      <p:ext uri="{BB962C8B-B14F-4D97-AF65-F5344CB8AC3E}">
        <p14:creationId xmlns:p14="http://schemas.microsoft.com/office/powerpoint/2010/main" val="348636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38600"/>
            <a:ext cx="10351752" cy="677506"/>
          </a:xfrm>
        </p:spPr>
        <p:txBody>
          <a:bodyPr/>
          <a:lstStyle/>
          <a:p>
            <a:r>
              <a:rPr lang="en-US" dirty="0"/>
              <a:t>The Sedition act of 1918</a:t>
            </a:r>
          </a:p>
        </p:txBody>
      </p:sp>
      <p:sp>
        <p:nvSpPr>
          <p:cNvPr id="3" name="Text Placeholder 2"/>
          <p:cNvSpPr>
            <a:spLocks noGrp="1"/>
          </p:cNvSpPr>
          <p:nvPr>
            <p:ph type="body" idx="1"/>
          </p:nvPr>
        </p:nvSpPr>
        <p:spPr>
          <a:xfrm>
            <a:off x="913775" y="1264023"/>
            <a:ext cx="6898966" cy="4719917"/>
          </a:xfrm>
        </p:spPr>
        <p:txBody>
          <a:bodyPr>
            <a:normAutofit/>
          </a:bodyPr>
          <a:lstStyle/>
          <a:p>
            <a:pPr marL="285750" indent="-285750" algn="l">
              <a:buFont typeface="Arial" panose="020B0604020202020204" pitchFamily="34" charset="0"/>
              <a:buChar char="•"/>
            </a:pPr>
            <a:r>
              <a:rPr lang="en-US" dirty="0"/>
              <a:t>Passed in 1918 to strengthen the provisions of the Espionage Act.</a:t>
            </a:r>
          </a:p>
          <a:p>
            <a:pPr marL="285750" indent="-285750" algn="l">
              <a:buFont typeface="Arial" panose="020B0604020202020204" pitchFamily="34" charset="0"/>
              <a:buChar char="•"/>
            </a:pPr>
            <a:r>
              <a:rPr lang="en-US" dirty="0"/>
              <a:t>criminal offense to use “any disloyal, profane, scurrilous, or abusive language about the form of government of the United States or the Constitution of the United States, or the flag of the United States, or the uniform of the Army or Navy,” or any language that might bring those institutions “into contempt, scorn, … or disrepute.”</a:t>
            </a:r>
          </a:p>
          <a:p>
            <a:pPr marL="285750" indent="-285750" algn="l">
              <a:buFont typeface="Arial" panose="020B0604020202020204" pitchFamily="34" charset="0"/>
              <a:buChar char="•"/>
            </a:pPr>
            <a:r>
              <a:rPr lang="en-US" dirty="0"/>
              <a:t>The Sedition act was particularly useful against radicals and labor unionists.  </a:t>
            </a:r>
          </a:p>
          <a:p>
            <a:endParaRPr lang="en-US"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rcRect l="6201" r="6201"/>
          <a:stretch>
            <a:fillRect/>
          </a:stretch>
        </p:blipFill>
        <p:spPr>
          <a:xfrm>
            <a:off x="8239938" y="1264023"/>
            <a:ext cx="3025589" cy="4264522"/>
          </a:xfrm>
          <a:prstGeom prst="rect">
            <a:avLst/>
          </a:prstGeom>
        </p:spPr>
      </p:pic>
    </p:spTree>
    <p:extLst>
      <p:ext uri="{BB962C8B-B14F-4D97-AF65-F5344CB8AC3E}">
        <p14:creationId xmlns:p14="http://schemas.microsoft.com/office/powerpoint/2010/main" val="349330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64742"/>
            <a:ext cx="10351752" cy="1672588"/>
          </a:xfrm>
        </p:spPr>
        <p:txBody>
          <a:bodyPr>
            <a:normAutofit fontScale="90000"/>
          </a:bodyPr>
          <a:lstStyle/>
          <a:p>
            <a:r>
              <a:rPr lang="en-US" dirty="0"/>
              <a:t>“You shall not criticize anything or anybody in the Government any longer or you shall go to jail”.</a:t>
            </a:r>
          </a:p>
        </p:txBody>
      </p:sp>
      <p:sp>
        <p:nvSpPr>
          <p:cNvPr id="3" name="Text Placeholder 2"/>
          <p:cNvSpPr>
            <a:spLocks noGrp="1"/>
          </p:cNvSpPr>
          <p:nvPr>
            <p:ph type="body" idx="1"/>
          </p:nvPr>
        </p:nvSpPr>
        <p:spPr>
          <a:xfrm>
            <a:off x="913775" y="3321422"/>
            <a:ext cx="10351752" cy="2484147"/>
          </a:xfrm>
        </p:spPr>
        <p:txBody>
          <a:bodyPr>
            <a:normAutofit/>
          </a:bodyPr>
          <a:lstStyle/>
          <a:p>
            <a:r>
              <a:rPr lang="en-US" dirty="0"/>
              <a:t>-Hiram Johnson, progressive Senator from California, describing the provisions of the Sedition Act </a:t>
            </a:r>
          </a:p>
          <a:p>
            <a:endParaRPr lang="en-US" dirty="0"/>
          </a:p>
        </p:txBody>
      </p:sp>
    </p:spTree>
    <p:extLst>
      <p:ext uri="{BB962C8B-B14F-4D97-AF65-F5344CB8AC3E}">
        <p14:creationId xmlns:p14="http://schemas.microsoft.com/office/powerpoint/2010/main" val="103794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normAutofit fontScale="90000"/>
          </a:bodyPr>
          <a:lstStyle/>
          <a:p>
            <a:r>
              <a:rPr lang="en-US" dirty="0"/>
              <a:t>What Did the U.S. Supreme Court have to say about  the Espionage and Sedition Acts? </a:t>
            </a:r>
          </a:p>
        </p:txBody>
      </p:sp>
      <p:sp>
        <p:nvSpPr>
          <p:cNvPr id="3" name="Text Placeholder 2"/>
          <p:cNvSpPr>
            <a:spLocks noGrp="1"/>
          </p:cNvSpPr>
          <p:nvPr>
            <p:ph type="body" idx="1"/>
          </p:nvPr>
        </p:nvSpPr>
        <p:spPr>
          <a:xfrm>
            <a:off x="913775" y="2541494"/>
            <a:ext cx="10351752" cy="2484147"/>
          </a:xfrm>
        </p:spPr>
        <p:txBody>
          <a:bodyPr>
            <a:normAutofit/>
          </a:bodyPr>
          <a:lstStyle/>
          <a:p>
            <a:pPr marL="342900" indent="-342900" algn="l">
              <a:buFont typeface="Arial" panose="020B0604020202020204" pitchFamily="34" charset="0"/>
              <a:buChar char="•"/>
            </a:pPr>
            <a:r>
              <a:rPr lang="en-US" sz="2400" dirty="0"/>
              <a:t>In a series of important cases, the Supreme Court upheld the Espionage and Sedition acts. </a:t>
            </a:r>
          </a:p>
          <a:p>
            <a:endParaRPr lang="en-US" dirty="0"/>
          </a:p>
        </p:txBody>
      </p:sp>
    </p:spTree>
    <p:extLst>
      <p:ext uri="{BB962C8B-B14F-4D97-AF65-F5344CB8AC3E}">
        <p14:creationId xmlns:p14="http://schemas.microsoft.com/office/powerpoint/2010/main" val="72348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73071"/>
            <a:ext cx="10351752" cy="717847"/>
          </a:xfrm>
        </p:spPr>
        <p:txBody>
          <a:bodyPr/>
          <a:lstStyle/>
          <a:p>
            <a:r>
              <a:rPr lang="en-US" i="1" dirty="0" err="1"/>
              <a:t>Schenck</a:t>
            </a:r>
            <a:r>
              <a:rPr lang="en-US" i="1" dirty="0"/>
              <a:t> v. united states </a:t>
            </a:r>
            <a:r>
              <a:rPr lang="en-US" dirty="0"/>
              <a:t> (1919)</a:t>
            </a:r>
          </a:p>
        </p:txBody>
      </p:sp>
      <p:sp>
        <p:nvSpPr>
          <p:cNvPr id="3" name="Text Placeholder 2"/>
          <p:cNvSpPr>
            <a:spLocks noGrp="1"/>
          </p:cNvSpPr>
          <p:nvPr>
            <p:ph type="body" idx="1"/>
          </p:nvPr>
        </p:nvSpPr>
        <p:spPr>
          <a:xfrm>
            <a:off x="913775" y="1410944"/>
            <a:ext cx="10351752" cy="4505761"/>
          </a:xfrm>
        </p:spPr>
        <p:txBody>
          <a:bodyPr>
            <a:normAutofit/>
          </a:bodyPr>
          <a:lstStyle/>
          <a:p>
            <a:pPr marL="285750" indent="-285750" algn="l">
              <a:buFont typeface="Arial" panose="020B0604020202020204" pitchFamily="34" charset="0"/>
              <a:buChar char="•"/>
            </a:pPr>
            <a:r>
              <a:rPr lang="en-US" sz="2200" dirty="0"/>
              <a:t>Charles T. </a:t>
            </a:r>
            <a:r>
              <a:rPr lang="en-US" sz="2200" dirty="0" err="1"/>
              <a:t>Schenck</a:t>
            </a:r>
            <a:r>
              <a:rPr lang="en-US" sz="2200" dirty="0"/>
              <a:t>, a Leader of the socialist party, as well as some other individuals, were convicted of attempting to obstruct the draft and cause insubordination in the armed services by printing and mailing anti-war flyers. </a:t>
            </a:r>
          </a:p>
          <a:p>
            <a:pPr marL="285750" indent="-285750" algn="l">
              <a:buFont typeface="Arial" panose="020B0604020202020204" pitchFamily="34" charset="0"/>
              <a:buChar char="•"/>
            </a:pPr>
            <a:r>
              <a:rPr lang="en-US" sz="2200" dirty="0"/>
              <a:t>One side of the flyer began with “long live the constitution of the united states,” and it quoted the thirteenth amendment which bars slavery and involuntary servitude.</a:t>
            </a:r>
          </a:p>
          <a:p>
            <a:endParaRPr lang="en-US" dirty="0"/>
          </a:p>
        </p:txBody>
      </p:sp>
    </p:spTree>
    <p:extLst>
      <p:ext uri="{BB962C8B-B14F-4D97-AF65-F5344CB8AC3E}">
        <p14:creationId xmlns:p14="http://schemas.microsoft.com/office/powerpoint/2010/main" val="414600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021976"/>
            <a:ext cx="10351752" cy="2985247"/>
          </a:xfrm>
        </p:spPr>
        <p:txBody>
          <a:bodyPr>
            <a:noAutofit/>
          </a:bodyPr>
          <a:lstStyle/>
          <a:p>
            <a:r>
              <a:rPr lang="en-US" sz="2800" dirty="0"/>
              <a:t>“[During ordinary times, the defendants would have been able to express these views.  But] … when a nation is at war, many things that might be said in time of peace are such a hindrance to its effort that utterance will not be endured as long as men fight, and that no court could regard them as protected by any constitutional right”.</a:t>
            </a:r>
          </a:p>
        </p:txBody>
      </p:sp>
      <p:sp>
        <p:nvSpPr>
          <p:cNvPr id="3" name="Text Placeholder 2"/>
          <p:cNvSpPr>
            <a:spLocks noGrp="1"/>
          </p:cNvSpPr>
          <p:nvPr>
            <p:ph type="body" idx="1"/>
          </p:nvPr>
        </p:nvSpPr>
        <p:spPr>
          <a:xfrm>
            <a:off x="913775" y="4356848"/>
            <a:ext cx="10351752" cy="1018417"/>
          </a:xfrm>
        </p:spPr>
        <p:txBody>
          <a:bodyPr>
            <a:normAutofit/>
          </a:bodyPr>
          <a:lstStyle/>
          <a:p>
            <a:r>
              <a:rPr lang="en-US" dirty="0"/>
              <a:t>-Justice Oliver Wendell </a:t>
            </a:r>
            <a:r>
              <a:rPr lang="en-US" dirty="0" err="1"/>
              <a:t>holmes</a:t>
            </a:r>
            <a:r>
              <a:rPr lang="en-US" dirty="0"/>
              <a:t> </a:t>
            </a:r>
            <a:r>
              <a:rPr lang="en-US" dirty="0" err="1"/>
              <a:t>jr.</a:t>
            </a:r>
            <a:r>
              <a:rPr lang="en-US" dirty="0"/>
              <a:t>, writing for the supreme court</a:t>
            </a:r>
          </a:p>
          <a:p>
            <a:endParaRPr lang="en-US" dirty="0"/>
          </a:p>
        </p:txBody>
      </p:sp>
    </p:spTree>
    <p:extLst>
      <p:ext uri="{BB962C8B-B14F-4D97-AF65-F5344CB8AC3E}">
        <p14:creationId xmlns:p14="http://schemas.microsoft.com/office/powerpoint/2010/main" val="19233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3775" y="828564"/>
            <a:ext cx="10351752" cy="1417095"/>
          </a:xfrm>
        </p:spPr>
        <p:txBody>
          <a:bodyPr/>
          <a:lstStyle/>
          <a:p>
            <a:r>
              <a:rPr lang="en-US" dirty="0"/>
              <a:t>The years 1917 and 1918 were especially problematic for American civil liberties. </a:t>
            </a:r>
          </a:p>
        </p:txBody>
      </p:sp>
      <p:sp>
        <p:nvSpPr>
          <p:cNvPr id="10" name="Text Placeholder 9"/>
          <p:cNvSpPr>
            <a:spLocks noGrp="1"/>
          </p:cNvSpPr>
          <p:nvPr>
            <p:ph type="body" idx="1"/>
          </p:nvPr>
        </p:nvSpPr>
        <p:spPr>
          <a:xfrm>
            <a:off x="913775" y="2501152"/>
            <a:ext cx="10351752" cy="2864223"/>
          </a:xfrm>
        </p:spPr>
        <p:txBody>
          <a:bodyPr>
            <a:normAutofit fontScale="92500"/>
          </a:bodyPr>
          <a:lstStyle/>
          <a:p>
            <a:pPr marL="342900" indent="-342900" algn="l">
              <a:buFont typeface="Arial" panose="020B0604020202020204" pitchFamily="34" charset="0"/>
              <a:buChar char="•"/>
            </a:pPr>
            <a:r>
              <a:rPr lang="en-US" sz="2400" dirty="0"/>
              <a:t>State and local governments worked to suppress anti-war sentiments.</a:t>
            </a:r>
          </a:p>
          <a:p>
            <a:pPr marL="342900" indent="-342900" algn="l">
              <a:buFont typeface="Arial" panose="020B0604020202020204" pitchFamily="34" charset="0"/>
              <a:buChar char="•"/>
            </a:pPr>
            <a:r>
              <a:rPr lang="en-US" sz="2400" dirty="0"/>
              <a:t>the Justice department and its bureau of investigation (BI) were transformed into America’s premier counter-subversive organization.</a:t>
            </a:r>
          </a:p>
          <a:p>
            <a:pPr marL="342900" indent="-342900" algn="l">
              <a:buFont typeface="Arial" panose="020B0604020202020204" pitchFamily="34" charset="0"/>
              <a:buChar char="•"/>
            </a:pPr>
            <a:r>
              <a:rPr lang="en-US" sz="2400" dirty="0"/>
              <a:t>Patriotic-minded vigilantes enforced support for the war through threats and acts of violence. </a:t>
            </a:r>
          </a:p>
          <a:p>
            <a:endParaRPr lang="en-US" dirty="0"/>
          </a:p>
        </p:txBody>
      </p:sp>
    </p:spTree>
    <p:extLst>
      <p:ext uri="{BB962C8B-B14F-4D97-AF65-F5344CB8AC3E}">
        <p14:creationId xmlns:p14="http://schemas.microsoft.com/office/powerpoint/2010/main" val="305358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normAutofit fontScale="90000"/>
          </a:bodyPr>
          <a:lstStyle/>
          <a:p>
            <a:r>
              <a:rPr lang="en-US" dirty="0"/>
              <a:t>For Oliver Wendell Holmes, Jr. the circumstances of this case mattered greatly: </a:t>
            </a:r>
          </a:p>
        </p:txBody>
      </p:sp>
      <p:sp>
        <p:nvSpPr>
          <p:cNvPr id="3" name="Text Placeholder 2"/>
          <p:cNvSpPr>
            <a:spLocks noGrp="1"/>
          </p:cNvSpPr>
          <p:nvPr>
            <p:ph type="body" idx="1"/>
          </p:nvPr>
        </p:nvSpPr>
        <p:spPr>
          <a:xfrm>
            <a:off x="913775" y="2541494"/>
            <a:ext cx="10351752" cy="3294530"/>
          </a:xfrm>
        </p:spPr>
        <p:txBody>
          <a:bodyPr>
            <a:normAutofit/>
          </a:bodyPr>
          <a:lstStyle/>
          <a:p>
            <a:r>
              <a:rPr lang="en-US" sz="2400" i="1" dirty="0"/>
              <a:t>“the most stringent  protection of free speech would not protect a man in falsely shouting fire in a theatre and causing a  panic… the question in every case is whether the words used are used in such circumstances and are of such a nature as to create a clear and present danger that they will bring about the substantive evils that congress had a right to prevent.” </a:t>
            </a:r>
          </a:p>
          <a:p>
            <a:endParaRPr lang="en-US" dirty="0"/>
          </a:p>
        </p:txBody>
      </p:sp>
    </p:spTree>
    <p:extLst>
      <p:ext uri="{BB962C8B-B14F-4D97-AF65-F5344CB8AC3E}">
        <p14:creationId xmlns:p14="http://schemas.microsoft.com/office/powerpoint/2010/main" val="83411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619" y="890659"/>
            <a:ext cx="10351752" cy="1376754"/>
          </a:xfrm>
        </p:spPr>
        <p:txBody>
          <a:bodyPr/>
          <a:lstStyle/>
          <a:p>
            <a:r>
              <a:rPr lang="en-US" i="1" dirty="0"/>
              <a:t>Debs v. united states</a:t>
            </a:r>
            <a:endParaRPr lang="en-US" dirty="0"/>
          </a:p>
        </p:txBody>
      </p:sp>
      <p:sp>
        <p:nvSpPr>
          <p:cNvPr id="3" name="Text Placeholder 2"/>
          <p:cNvSpPr>
            <a:spLocks noGrp="1"/>
          </p:cNvSpPr>
          <p:nvPr>
            <p:ph type="body" idx="1"/>
          </p:nvPr>
        </p:nvSpPr>
        <p:spPr>
          <a:xfrm>
            <a:off x="913774" y="2541494"/>
            <a:ext cx="6898967" cy="3469341"/>
          </a:xfrm>
        </p:spPr>
        <p:txBody>
          <a:bodyPr>
            <a:normAutofit/>
          </a:bodyPr>
          <a:lstStyle/>
          <a:p>
            <a:pPr algn="l"/>
            <a:r>
              <a:rPr lang="en-US" sz="2400" dirty="0"/>
              <a:t>Oliver Wendell </a:t>
            </a:r>
            <a:r>
              <a:rPr lang="en-US" sz="2400" dirty="0" err="1"/>
              <a:t>holmes</a:t>
            </a:r>
            <a:r>
              <a:rPr lang="en-US" sz="2400" dirty="0"/>
              <a:t>, Jr. also wrote the majority opinion in this case, upholding the Sedition Act in the prosecution of labor leader Eugene v. debs. </a:t>
            </a:r>
          </a:p>
          <a:p>
            <a:endParaRPr lang="en-US" dirty="0"/>
          </a:p>
        </p:txBody>
      </p:sp>
      <p:sp>
        <p:nvSpPr>
          <p:cNvPr id="6" name="TextBox 5"/>
          <p:cNvSpPr txBox="1"/>
          <p:nvPr/>
        </p:nvSpPr>
        <p:spPr>
          <a:xfrm>
            <a:off x="8208760" y="4823369"/>
            <a:ext cx="3280196" cy="738664"/>
          </a:xfrm>
          <a:prstGeom prst="rect">
            <a:avLst/>
          </a:prstGeom>
          <a:noFill/>
        </p:spPr>
        <p:txBody>
          <a:bodyPr wrap="square" rtlCol="0">
            <a:spAutoFit/>
          </a:bodyPr>
          <a:lstStyle/>
          <a:p>
            <a:r>
              <a:rPr lang="en-US" sz="1400" i="1" dirty="0"/>
              <a:t>Eugene V. Debs</a:t>
            </a:r>
            <a:r>
              <a:rPr lang="en-US" sz="1400" dirty="0"/>
              <a:t>. , 1897. Photograph. Retrieved from the Library of Congress, https://www.loc.gov/item/2004671916/</a:t>
            </a:r>
            <a:endParaRPr lang="en-US" sz="1400" dirty="0">
              <a:solidFill>
                <a:prstClr val="black"/>
              </a:solidFill>
            </a:endParaRPr>
          </a:p>
        </p:txBody>
      </p:sp>
      <p:pic>
        <p:nvPicPr>
          <p:cNvPr id="1028" name="Picture 4" descr="https://cdn.loc.gov/service/pnp/cph/3a20000/3a25000/3a25100/3a25146r.jpg#h=640&amp;w=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760" y="259618"/>
            <a:ext cx="3280196" cy="456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6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87" y="1729518"/>
            <a:ext cx="10351752" cy="1605354"/>
          </a:xfrm>
        </p:spPr>
        <p:txBody>
          <a:bodyPr>
            <a:noAutofit/>
          </a:bodyPr>
          <a:lstStyle/>
          <a:p>
            <a:r>
              <a:rPr lang="en-US" sz="2400" dirty="0"/>
              <a:t>After a summer of scholarly criticism of </a:t>
            </a:r>
            <a:r>
              <a:rPr lang="en-US" sz="2400" dirty="0" err="1"/>
              <a:t>holmes</a:t>
            </a:r>
            <a:r>
              <a:rPr lang="en-US" sz="2400" dirty="0"/>
              <a:t>’ opinions, this time, along with Louis Brandeis, he dissented. They dismissed the idea that the defendants in the </a:t>
            </a:r>
            <a:r>
              <a:rPr lang="en-US" sz="2400" i="1" dirty="0" err="1"/>
              <a:t>abrams</a:t>
            </a:r>
            <a:r>
              <a:rPr lang="en-US" sz="2400" i="1" dirty="0"/>
              <a:t> </a:t>
            </a:r>
            <a:r>
              <a:rPr lang="en-US" sz="2400" dirty="0"/>
              <a:t> case attempted to distribute pamphlets that would realistically impede the American war effort.</a:t>
            </a:r>
          </a:p>
        </p:txBody>
      </p:sp>
      <p:sp>
        <p:nvSpPr>
          <p:cNvPr id="10" name="Title 1"/>
          <p:cNvSpPr txBox="1">
            <a:spLocks/>
          </p:cNvSpPr>
          <p:nvPr/>
        </p:nvSpPr>
        <p:spPr>
          <a:xfrm>
            <a:off x="913774" y="393440"/>
            <a:ext cx="10351752" cy="1376754"/>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i="1"/>
              <a:t>Abrams v. united states (1919)</a:t>
            </a:r>
            <a:endParaRPr lang="en-US" dirty="0"/>
          </a:p>
        </p:txBody>
      </p:sp>
    </p:spTree>
    <p:extLst>
      <p:ext uri="{BB962C8B-B14F-4D97-AF65-F5344CB8AC3E}">
        <p14:creationId xmlns:p14="http://schemas.microsoft.com/office/powerpoint/2010/main" val="228675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142" y="3101118"/>
            <a:ext cx="10351752" cy="1376754"/>
          </a:xfrm>
        </p:spPr>
        <p:txBody>
          <a:bodyPr>
            <a:noAutofit/>
          </a:bodyPr>
          <a:lstStyle/>
          <a:p>
            <a:r>
              <a:rPr lang="en-US" sz="2400" dirty="0"/>
              <a:t>“When men have realized that time has upset many fighting faiths, they may come to believe even more the very foundations of their own conduct that the ultimate good desired is better reached by free trade in ideas – that the best test of truth is the power of the thought to get itself accepted in the competition of the market, and that truth is the only ground upon which their wishes safely can be carried out.  That at any rate is the theory of our constitution.”</a:t>
            </a:r>
            <a:br>
              <a:rPr lang="en-US" sz="2800" dirty="0"/>
            </a:br>
            <a:br>
              <a:rPr lang="en-US" sz="2800" dirty="0"/>
            </a:br>
            <a:r>
              <a:rPr lang="en-US" sz="1800" dirty="0"/>
              <a:t>-Justice </a:t>
            </a:r>
            <a:r>
              <a:rPr lang="en-US" sz="1800" dirty="0" err="1"/>
              <a:t>holmes</a:t>
            </a:r>
            <a:br>
              <a:rPr lang="en-US" sz="2800" dirty="0"/>
            </a:br>
            <a:endParaRPr lang="en-US" sz="2800" dirty="0"/>
          </a:p>
        </p:txBody>
      </p:sp>
      <p:sp>
        <p:nvSpPr>
          <p:cNvPr id="3" name="Text Placeholder 2"/>
          <p:cNvSpPr>
            <a:spLocks noGrp="1"/>
          </p:cNvSpPr>
          <p:nvPr>
            <p:ph type="body" idx="1"/>
          </p:nvPr>
        </p:nvSpPr>
        <p:spPr>
          <a:xfrm>
            <a:off x="1105142" y="4477872"/>
            <a:ext cx="10448991" cy="1949823"/>
          </a:xfrm>
        </p:spPr>
        <p:txBody>
          <a:bodyPr>
            <a:normAutofit/>
          </a:bodyPr>
          <a:lstStyle/>
          <a:p>
            <a:pPr marL="342900" indent="-342900" algn="l">
              <a:buFont typeface="Arial" panose="020B0604020202020204" pitchFamily="34" charset="0"/>
              <a:buChar char="•"/>
            </a:pPr>
            <a:r>
              <a:rPr lang="en-US" dirty="0"/>
              <a:t>These cases have sometimes been viewed as the starting point for modern first amendment jurisprudence. </a:t>
            </a:r>
          </a:p>
          <a:p>
            <a:endParaRPr lang="en-US" dirty="0"/>
          </a:p>
        </p:txBody>
      </p:sp>
    </p:spTree>
    <p:extLst>
      <p:ext uri="{BB962C8B-B14F-4D97-AF65-F5344CB8AC3E}">
        <p14:creationId xmlns:p14="http://schemas.microsoft.com/office/powerpoint/2010/main" val="2155603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64" y="236894"/>
            <a:ext cx="10351752" cy="1376754"/>
          </a:xfrm>
        </p:spPr>
        <p:txBody>
          <a:bodyPr>
            <a:normAutofit/>
          </a:bodyPr>
          <a:lstStyle/>
          <a:p>
            <a:r>
              <a:rPr lang="en-US" dirty="0"/>
              <a:t>The APL and the suppression of civil liberties. </a:t>
            </a:r>
          </a:p>
        </p:txBody>
      </p:sp>
      <p:sp>
        <p:nvSpPr>
          <p:cNvPr id="3" name="Text Placeholder 2"/>
          <p:cNvSpPr>
            <a:spLocks noGrp="1"/>
          </p:cNvSpPr>
          <p:nvPr>
            <p:ph type="body" idx="1"/>
          </p:nvPr>
        </p:nvSpPr>
        <p:spPr>
          <a:xfrm>
            <a:off x="913774" y="1869142"/>
            <a:ext cx="10448991" cy="4141693"/>
          </a:xfrm>
        </p:spPr>
        <p:txBody>
          <a:bodyPr>
            <a:normAutofit/>
          </a:bodyPr>
          <a:lstStyle/>
          <a:p>
            <a:pPr marL="342900" indent="-342900" algn="l">
              <a:buFont typeface="Arial" panose="020B0604020202020204" pitchFamily="34" charset="0"/>
              <a:buChar char="•"/>
            </a:pPr>
            <a:r>
              <a:rPr lang="en-US" dirty="0"/>
              <a:t>The state encouraged and reflected a widespread popular intolerance of dissent that at times became highly coercive. </a:t>
            </a:r>
          </a:p>
          <a:p>
            <a:pPr marL="342900" indent="-342900" algn="l">
              <a:buFont typeface="Arial" panose="020B0604020202020204" pitchFamily="34" charset="0"/>
              <a:buChar char="•"/>
            </a:pPr>
            <a:r>
              <a:rPr lang="en-US" dirty="0"/>
              <a:t>In 1917, private citizens formed the American protective league (APL) to help the government in the task of maintaining loyalty. </a:t>
            </a:r>
          </a:p>
          <a:p>
            <a:pPr marL="342900" indent="-342900" algn="l">
              <a:buFont typeface="Arial" panose="020B0604020202020204" pitchFamily="34" charset="0"/>
              <a:buChar char="•"/>
            </a:pPr>
            <a:r>
              <a:rPr lang="en-US" dirty="0"/>
              <a:t>The </a:t>
            </a:r>
            <a:r>
              <a:rPr lang="en-US" dirty="0" err="1"/>
              <a:t>aPL</a:t>
            </a:r>
            <a:r>
              <a:rPr lang="en-US" dirty="0"/>
              <a:t> received a ringing endorsement of Attorney General Thomas W. Gregory, who called it a “patriotic organization … assisting the heavily overworked federal authorities in keeping an eye on disloyal individuals and making reports on disloyal utterances.”</a:t>
            </a:r>
          </a:p>
          <a:p>
            <a:pPr marL="342900" indent="-342900" algn="l">
              <a:buFont typeface="Arial" panose="020B0604020202020204" pitchFamily="34" charset="0"/>
              <a:buChar char="•"/>
            </a:pPr>
            <a:r>
              <a:rPr lang="en-US" dirty="0"/>
              <a:t>By the end of world war I, the APL had almost 250,000 members. </a:t>
            </a:r>
          </a:p>
          <a:p>
            <a:endParaRPr lang="en-US" dirty="0"/>
          </a:p>
        </p:txBody>
      </p:sp>
    </p:spTree>
    <p:extLst>
      <p:ext uri="{BB962C8B-B14F-4D97-AF65-F5344CB8AC3E}">
        <p14:creationId xmlns:p14="http://schemas.microsoft.com/office/powerpoint/2010/main" val="216848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53753"/>
            <a:ext cx="10351752" cy="1376754"/>
          </a:xfrm>
        </p:spPr>
        <p:txBody>
          <a:bodyPr/>
          <a:lstStyle/>
          <a:p>
            <a:r>
              <a:rPr lang="en-US" dirty="0"/>
              <a:t>What were some of the activities of the APL? </a:t>
            </a:r>
          </a:p>
        </p:txBody>
      </p:sp>
      <p:sp>
        <p:nvSpPr>
          <p:cNvPr id="3" name="Text Placeholder 2"/>
          <p:cNvSpPr>
            <a:spLocks noGrp="1"/>
          </p:cNvSpPr>
          <p:nvPr>
            <p:ph type="body" idx="1"/>
          </p:nvPr>
        </p:nvSpPr>
        <p:spPr>
          <a:xfrm>
            <a:off x="913774" y="2205320"/>
            <a:ext cx="10448991" cy="3805516"/>
          </a:xfrm>
        </p:spPr>
        <p:txBody>
          <a:bodyPr>
            <a:normAutofit fontScale="92500" lnSpcReduction="10000"/>
          </a:bodyPr>
          <a:lstStyle/>
          <a:p>
            <a:pPr marL="342900" lvl="0" indent="-342900" algn="l">
              <a:buFont typeface="Arial" panose="020B0604020202020204" pitchFamily="34" charset="0"/>
              <a:buChar char="•"/>
            </a:pPr>
            <a:r>
              <a:rPr lang="en-US" sz="2400" dirty="0"/>
              <a:t>Spying on neighbors.</a:t>
            </a:r>
          </a:p>
          <a:p>
            <a:pPr marL="342900" lvl="0" indent="-342900" algn="l">
              <a:buFont typeface="Arial" panose="020B0604020202020204" pitchFamily="34" charset="0"/>
              <a:buChar char="•"/>
            </a:pPr>
            <a:r>
              <a:rPr lang="en-US" sz="2400" dirty="0"/>
              <a:t>Eavesdropping on suspicious conversations in bars and restaurants.</a:t>
            </a:r>
          </a:p>
          <a:p>
            <a:pPr marL="342900" lvl="0" indent="-342900" algn="l">
              <a:buFont typeface="Arial" panose="020B0604020202020204" pitchFamily="34" charset="0"/>
              <a:buChar char="•"/>
            </a:pPr>
            <a:r>
              <a:rPr lang="en-US" sz="2400" dirty="0"/>
              <a:t>Intercepting and opening the mail and telegrams of people suspected of disloyalty.</a:t>
            </a:r>
          </a:p>
          <a:p>
            <a:pPr marL="342900" lvl="0" indent="-342900" algn="l">
              <a:buFont typeface="Arial" panose="020B0604020202020204" pitchFamily="34" charset="0"/>
              <a:buChar char="•"/>
            </a:pPr>
            <a:r>
              <a:rPr lang="en-US" sz="2400" dirty="0"/>
              <a:t>Reporting to the proper authorities any evidence of disfavor with the American war effort.</a:t>
            </a:r>
          </a:p>
          <a:p>
            <a:pPr marL="342900" indent="-342900" algn="l">
              <a:buFont typeface="Arial" panose="020B0604020202020204" pitchFamily="34" charset="0"/>
              <a:buChar char="•"/>
            </a:pPr>
            <a:r>
              <a:rPr lang="en-US" sz="2400" dirty="0"/>
              <a:t>Making extralegal arrests.</a:t>
            </a:r>
          </a:p>
          <a:p>
            <a:pPr marL="342900" indent="-342900" algn="l">
              <a:buFont typeface="Arial" panose="020B0604020202020204" pitchFamily="34" charset="0"/>
              <a:buChar char="•"/>
            </a:pPr>
            <a:r>
              <a:rPr lang="en-US" sz="2400" dirty="0"/>
              <a:t>Organizing “Slacker Raids” against perceived resisters of the draft. </a:t>
            </a:r>
          </a:p>
          <a:p>
            <a:pPr algn="l"/>
            <a:endParaRPr lang="en-US" dirty="0"/>
          </a:p>
        </p:txBody>
      </p:sp>
    </p:spTree>
    <p:extLst>
      <p:ext uri="{BB962C8B-B14F-4D97-AF65-F5344CB8AC3E}">
        <p14:creationId xmlns:p14="http://schemas.microsoft.com/office/powerpoint/2010/main" val="344772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lstStyle/>
          <a:p>
            <a:r>
              <a:rPr lang="en-US" dirty="0"/>
              <a:t>The APL was the largest of these types of organizations, but there was also: </a:t>
            </a:r>
          </a:p>
        </p:txBody>
      </p:sp>
      <p:sp>
        <p:nvSpPr>
          <p:cNvPr id="3" name="Text Placeholder 2"/>
          <p:cNvSpPr>
            <a:spLocks noGrp="1"/>
          </p:cNvSpPr>
          <p:nvPr>
            <p:ph type="body" idx="1"/>
          </p:nvPr>
        </p:nvSpPr>
        <p:spPr>
          <a:xfrm>
            <a:off x="913774" y="2541494"/>
            <a:ext cx="10448991" cy="3469341"/>
          </a:xfrm>
        </p:spPr>
        <p:txBody>
          <a:bodyPr>
            <a:normAutofit/>
          </a:bodyPr>
          <a:lstStyle/>
          <a:p>
            <a:pPr marL="285750" indent="-285750" algn="l">
              <a:buFont typeface="Arial" panose="020B0604020202020204" pitchFamily="34" charset="0"/>
              <a:buChar char="•"/>
            </a:pPr>
            <a:r>
              <a:rPr lang="en-US" sz="2400" dirty="0"/>
              <a:t>The national security league</a:t>
            </a:r>
          </a:p>
          <a:p>
            <a:pPr marL="285750" indent="-285750" algn="l">
              <a:buFont typeface="Arial" panose="020B0604020202020204" pitchFamily="34" charset="0"/>
              <a:buChar char="•"/>
            </a:pPr>
            <a:r>
              <a:rPr lang="en-US" sz="2400" dirty="0"/>
              <a:t>The American defense society</a:t>
            </a:r>
          </a:p>
          <a:p>
            <a:pPr marL="285750" indent="-285750" algn="l">
              <a:buFont typeface="Arial" panose="020B0604020202020204" pitchFamily="34" charset="0"/>
              <a:buChar char="•"/>
            </a:pPr>
            <a:r>
              <a:rPr lang="en-US" sz="2400" dirty="0"/>
              <a:t>The boy spies of America (molded after the Boy Scouts of America) </a:t>
            </a:r>
          </a:p>
          <a:p>
            <a:endParaRPr lang="en-US" dirty="0"/>
          </a:p>
        </p:txBody>
      </p:sp>
    </p:spTree>
    <p:extLst>
      <p:ext uri="{BB962C8B-B14F-4D97-AF65-F5344CB8AC3E}">
        <p14:creationId xmlns:p14="http://schemas.microsoft.com/office/powerpoint/2010/main" val="341801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lstStyle/>
          <a:p>
            <a:r>
              <a:rPr lang="en-US" dirty="0"/>
              <a:t>Much of this repression was directed at: </a:t>
            </a:r>
          </a:p>
        </p:txBody>
      </p:sp>
      <p:sp>
        <p:nvSpPr>
          <p:cNvPr id="3" name="Text Placeholder 2"/>
          <p:cNvSpPr>
            <a:spLocks noGrp="1"/>
          </p:cNvSpPr>
          <p:nvPr>
            <p:ph type="body" idx="1"/>
          </p:nvPr>
        </p:nvSpPr>
        <p:spPr>
          <a:xfrm>
            <a:off x="913774" y="2541494"/>
            <a:ext cx="10448991" cy="3469341"/>
          </a:xfrm>
        </p:spPr>
        <p:txBody>
          <a:bodyPr>
            <a:normAutofit/>
          </a:bodyPr>
          <a:lstStyle/>
          <a:p>
            <a:pPr marL="342900" indent="-342900" algn="l">
              <a:buFont typeface="Arial" panose="020B0604020202020204" pitchFamily="34" charset="0"/>
              <a:buChar char="•"/>
            </a:pPr>
            <a:r>
              <a:rPr lang="en-US" sz="2400" dirty="0"/>
              <a:t>Labor leaders</a:t>
            </a:r>
          </a:p>
          <a:p>
            <a:pPr marL="342900" indent="-342900" algn="l">
              <a:buFont typeface="Arial" panose="020B0604020202020204" pitchFamily="34" charset="0"/>
              <a:buChar char="•"/>
            </a:pPr>
            <a:r>
              <a:rPr lang="en-US" sz="2400" dirty="0"/>
              <a:t>Radicals</a:t>
            </a:r>
          </a:p>
          <a:p>
            <a:pPr marL="342900" indent="-342900" algn="l">
              <a:buFont typeface="Arial" panose="020B0604020202020204" pitchFamily="34" charset="0"/>
              <a:buChar char="•"/>
            </a:pPr>
            <a:r>
              <a:rPr lang="en-US" sz="2400" dirty="0"/>
              <a:t>Other dissidents</a:t>
            </a:r>
          </a:p>
          <a:p>
            <a:pPr marL="342900" indent="-342900" algn="l">
              <a:buFont typeface="Arial" panose="020B0604020202020204" pitchFamily="34" charset="0"/>
              <a:buChar char="•"/>
            </a:pPr>
            <a:r>
              <a:rPr lang="en-US" sz="2400" dirty="0"/>
              <a:t>Immigrants </a:t>
            </a:r>
          </a:p>
          <a:p>
            <a:pPr marL="342900" indent="-342900" algn="l">
              <a:buFont typeface="Arial" panose="020B0604020202020204" pitchFamily="34" charset="0"/>
              <a:buChar char="•"/>
            </a:pPr>
            <a:r>
              <a:rPr lang="en-US" sz="2400" dirty="0"/>
              <a:t>German immigrants </a:t>
            </a:r>
          </a:p>
          <a:p>
            <a:endParaRPr lang="en-US" dirty="0"/>
          </a:p>
        </p:txBody>
      </p:sp>
    </p:spTree>
    <p:extLst>
      <p:ext uri="{BB962C8B-B14F-4D97-AF65-F5344CB8AC3E}">
        <p14:creationId xmlns:p14="http://schemas.microsoft.com/office/powerpoint/2010/main" val="182715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87" y="492388"/>
            <a:ext cx="8862237" cy="1376754"/>
          </a:xfrm>
        </p:spPr>
        <p:txBody>
          <a:bodyPr/>
          <a:lstStyle/>
          <a:p>
            <a:r>
              <a:rPr lang="en-US" dirty="0"/>
              <a:t>The repression fell particularly hard among German immigrants </a:t>
            </a:r>
          </a:p>
        </p:txBody>
      </p:sp>
      <p:sp>
        <p:nvSpPr>
          <p:cNvPr id="3" name="Text Placeholder 2"/>
          <p:cNvSpPr>
            <a:spLocks noGrp="1"/>
          </p:cNvSpPr>
          <p:nvPr>
            <p:ph type="body" idx="1"/>
          </p:nvPr>
        </p:nvSpPr>
        <p:spPr>
          <a:xfrm>
            <a:off x="402787" y="2043954"/>
            <a:ext cx="8351250" cy="3832411"/>
          </a:xfrm>
        </p:spPr>
        <p:txBody>
          <a:bodyPr>
            <a:normAutofit/>
          </a:bodyPr>
          <a:lstStyle/>
          <a:p>
            <a:pPr marL="285750" indent="-285750" algn="l">
              <a:buFont typeface="Arial" panose="020B0604020202020204" pitchFamily="34" charset="0"/>
              <a:buChar char="•"/>
            </a:pPr>
            <a:r>
              <a:rPr lang="en-US" sz="2400" dirty="0"/>
              <a:t>Symphonies refused to perform classical music written by Bach and Beethoven. </a:t>
            </a:r>
          </a:p>
          <a:p>
            <a:pPr marL="285750" indent="-285750" algn="l">
              <a:buFont typeface="Arial" panose="020B0604020202020204" pitchFamily="34" charset="0"/>
              <a:buChar char="•"/>
            </a:pPr>
            <a:r>
              <a:rPr lang="en-US" sz="2400" dirty="0"/>
              <a:t>Schools dropped German language classes.</a:t>
            </a:r>
          </a:p>
          <a:p>
            <a:pPr marL="285750" indent="-285750" algn="l">
              <a:buFont typeface="Arial" panose="020B0604020202020204" pitchFamily="34" charset="0"/>
              <a:buChar char="•"/>
            </a:pPr>
            <a:r>
              <a:rPr lang="en-US" sz="2400" dirty="0"/>
              <a:t>The California board of education banned the teaching of German in California schools, calling it “a language that disseminates the ideals of autocracy, brutality, and hatred.”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9188" y="492388"/>
            <a:ext cx="3061447" cy="4610328"/>
          </a:xfrm>
          <a:prstGeom prst="rect">
            <a:avLst/>
          </a:prstGeom>
        </p:spPr>
      </p:pic>
      <p:sp>
        <p:nvSpPr>
          <p:cNvPr id="6" name="TextBox 5"/>
          <p:cNvSpPr txBox="1"/>
          <p:nvPr/>
        </p:nvSpPr>
        <p:spPr>
          <a:xfrm>
            <a:off x="8969188" y="5102716"/>
            <a:ext cx="3280196" cy="738664"/>
          </a:xfrm>
          <a:prstGeom prst="rect">
            <a:avLst/>
          </a:prstGeom>
          <a:noFill/>
        </p:spPr>
        <p:txBody>
          <a:bodyPr wrap="square" rtlCol="0">
            <a:spAutoFit/>
          </a:bodyPr>
          <a:lstStyle/>
          <a:p>
            <a:r>
              <a:rPr lang="en-US" sz="1400" i="1" dirty="0"/>
              <a:t>“Beat Back the Hun with Liberty Bonds, Poster, 1920.1.10a”  (Kansas City, MO: National WWI Museum and Memorial).</a:t>
            </a:r>
            <a:endParaRPr lang="en-US" sz="1400" dirty="0">
              <a:solidFill>
                <a:prstClr val="black"/>
              </a:solidFill>
            </a:endParaRPr>
          </a:p>
        </p:txBody>
      </p:sp>
    </p:spTree>
    <p:extLst>
      <p:ext uri="{BB962C8B-B14F-4D97-AF65-F5344CB8AC3E}">
        <p14:creationId xmlns:p14="http://schemas.microsoft.com/office/powerpoint/2010/main" val="3328205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7562" y="1001615"/>
            <a:ext cx="6697261" cy="5056094"/>
          </a:xfrm>
        </p:spPr>
        <p:txBody>
          <a:bodyPr>
            <a:normAutofit/>
          </a:bodyPr>
          <a:lstStyle/>
          <a:p>
            <a:pPr marL="285750" indent="-285750" algn="l">
              <a:buFont typeface="Arial" panose="020B0604020202020204" pitchFamily="34" charset="0"/>
              <a:buChar char="•"/>
            </a:pPr>
            <a:r>
              <a:rPr lang="en-US" sz="2400" dirty="0"/>
              <a:t>“Sauerkraut” was renamed “liberty cabbage.”</a:t>
            </a:r>
          </a:p>
          <a:p>
            <a:pPr marL="285750" indent="-285750" algn="l">
              <a:buFont typeface="Arial" panose="020B0604020202020204" pitchFamily="34" charset="0"/>
              <a:buChar char="•"/>
            </a:pPr>
            <a:r>
              <a:rPr lang="en-US" sz="2400" dirty="0"/>
              <a:t>“German measles” were renamed “Liberty Measles.” </a:t>
            </a:r>
          </a:p>
          <a:p>
            <a:pPr marL="285750" indent="-285750" algn="l">
              <a:buFont typeface="Arial" panose="020B0604020202020204" pitchFamily="34" charset="0"/>
              <a:buChar char="•"/>
            </a:pPr>
            <a:r>
              <a:rPr lang="en-US" sz="2400" dirty="0"/>
              <a:t>Dachshunds became “liberty pups.”</a:t>
            </a:r>
          </a:p>
          <a:p>
            <a:pPr marL="285750" indent="-285750" algn="l">
              <a:buFont typeface="Arial" panose="020B0604020202020204" pitchFamily="34" charset="0"/>
              <a:buChar char="•"/>
            </a:pPr>
            <a:r>
              <a:rPr lang="en-US" sz="2400" dirty="0"/>
              <a:t>“Hamburgers” became “Liberty Sausage.”</a:t>
            </a:r>
          </a:p>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436" y="363069"/>
            <a:ext cx="2676236" cy="4316508"/>
          </a:xfrm>
          <a:prstGeom prst="rect">
            <a:avLst/>
          </a:prstGeom>
        </p:spPr>
      </p:pic>
      <p:sp>
        <p:nvSpPr>
          <p:cNvPr id="6" name="TextBox 5"/>
          <p:cNvSpPr txBox="1"/>
          <p:nvPr/>
        </p:nvSpPr>
        <p:spPr>
          <a:xfrm>
            <a:off x="8525436" y="4679577"/>
            <a:ext cx="2676236" cy="738664"/>
          </a:xfrm>
          <a:prstGeom prst="rect">
            <a:avLst/>
          </a:prstGeom>
          <a:noFill/>
        </p:spPr>
        <p:txBody>
          <a:bodyPr wrap="square" rtlCol="0">
            <a:spAutoFit/>
          </a:bodyPr>
          <a:lstStyle/>
          <a:p>
            <a:r>
              <a:rPr lang="en-US" sz="1400" i="1" dirty="0"/>
              <a:t>“I like dogs, but not this breed, Poster, XC2006.09.5.4”  (Miami Beach, FL: The </a:t>
            </a:r>
            <a:r>
              <a:rPr lang="en-US" sz="1400" i="1" dirty="0" err="1"/>
              <a:t>Wolfsonian</a:t>
            </a:r>
            <a:r>
              <a:rPr lang="en-US" sz="1400" i="1" dirty="0"/>
              <a:t>).</a:t>
            </a:r>
            <a:endParaRPr lang="en-US" sz="1400" dirty="0">
              <a:solidFill>
                <a:prstClr val="black"/>
              </a:solidFill>
            </a:endParaRPr>
          </a:p>
        </p:txBody>
      </p:sp>
    </p:spTree>
    <p:extLst>
      <p:ext uri="{BB962C8B-B14F-4D97-AF65-F5344CB8AC3E}">
        <p14:creationId xmlns:p14="http://schemas.microsoft.com/office/powerpoint/2010/main" val="335075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4"/>
            <a:ext cx="10351752" cy="1820507"/>
          </a:xfrm>
        </p:spPr>
        <p:txBody>
          <a:bodyPr/>
          <a:lstStyle/>
          <a:p>
            <a:r>
              <a:rPr lang="en-US" dirty="0"/>
              <a:t>America’s war experience laid the foundation for an expanded notion of individual freedom and expression. </a:t>
            </a:r>
          </a:p>
        </p:txBody>
      </p:sp>
      <p:sp>
        <p:nvSpPr>
          <p:cNvPr id="3" name="Text Placeholder 2"/>
          <p:cNvSpPr>
            <a:spLocks noGrp="1"/>
          </p:cNvSpPr>
          <p:nvPr>
            <p:ph type="body" idx="1"/>
          </p:nvPr>
        </p:nvSpPr>
        <p:spPr>
          <a:xfrm>
            <a:off x="913775" y="3025588"/>
            <a:ext cx="10351752" cy="2000053"/>
          </a:xfrm>
        </p:spPr>
        <p:txBody>
          <a:bodyPr>
            <a:normAutofit/>
          </a:bodyPr>
          <a:lstStyle/>
          <a:p>
            <a:pPr marL="342900" indent="-342900" algn="l">
              <a:buFont typeface="Arial" panose="020B0604020202020204" pitchFamily="34" charset="0"/>
              <a:buChar char="•"/>
            </a:pPr>
            <a:r>
              <a:rPr lang="en-US" sz="2400" dirty="0"/>
              <a:t>Some Americans were mortified by the harshness of the attacks upon war dissenters.</a:t>
            </a:r>
          </a:p>
          <a:p>
            <a:pPr marL="342900" indent="-342900" algn="l">
              <a:buFont typeface="Arial" panose="020B0604020202020204" pitchFamily="34" charset="0"/>
              <a:buChar char="•"/>
            </a:pPr>
            <a:r>
              <a:rPr lang="en-US" sz="2400" dirty="0"/>
              <a:t>They began placing a higher value on the right to petition the government. </a:t>
            </a:r>
          </a:p>
          <a:p>
            <a:endParaRPr lang="en-US" dirty="0"/>
          </a:p>
        </p:txBody>
      </p:sp>
    </p:spTree>
    <p:extLst>
      <p:ext uri="{BB962C8B-B14F-4D97-AF65-F5344CB8AC3E}">
        <p14:creationId xmlns:p14="http://schemas.microsoft.com/office/powerpoint/2010/main" val="2747017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3774" y="636382"/>
            <a:ext cx="10354861" cy="5374454"/>
          </a:xfrm>
        </p:spPr>
        <p:txBody>
          <a:bodyPr>
            <a:normAutofit/>
          </a:bodyPr>
          <a:lstStyle/>
          <a:p>
            <a:pPr marL="285750" indent="-285750" algn="l">
              <a:buFont typeface="Arial" panose="020B0604020202020204" pitchFamily="34" charset="0"/>
              <a:buChar char="•"/>
            </a:pPr>
            <a:r>
              <a:rPr lang="en-US" sz="2400" dirty="0"/>
              <a:t>German books and china were destroyed.</a:t>
            </a:r>
          </a:p>
          <a:p>
            <a:pPr marL="285750" indent="-285750" algn="l">
              <a:buFont typeface="Arial" panose="020B0604020202020204" pitchFamily="34" charset="0"/>
              <a:buChar char="•"/>
            </a:pPr>
            <a:r>
              <a:rPr lang="en-US" sz="2400" dirty="0"/>
              <a:t>German folksongs (“Oh Tannenbaum”) were torn from children’s songbooks.</a:t>
            </a:r>
          </a:p>
          <a:p>
            <a:pPr marL="285750" indent="-285750" algn="l">
              <a:buFont typeface="Arial" panose="020B0604020202020204" pitchFamily="34" charset="0"/>
              <a:buChar char="•"/>
            </a:pPr>
            <a:r>
              <a:rPr lang="en-US" sz="2400" dirty="0"/>
              <a:t>German street names were changed.</a:t>
            </a:r>
          </a:p>
          <a:p>
            <a:pPr marL="285750" indent="-285750" algn="l">
              <a:buFont typeface="Arial" panose="020B0604020202020204" pitchFamily="34" charset="0"/>
              <a:buChar char="•"/>
            </a:pPr>
            <a:r>
              <a:rPr lang="en-US" sz="2400" dirty="0"/>
              <a:t>Those who were considered to be pro-German were forced to quit their jobs, change their names, and in a few cases, endure physical violence. </a:t>
            </a:r>
          </a:p>
          <a:p>
            <a:endParaRPr lang="en-US" dirty="0"/>
          </a:p>
        </p:txBody>
      </p:sp>
    </p:spTree>
    <p:extLst>
      <p:ext uri="{BB962C8B-B14F-4D97-AF65-F5344CB8AC3E}">
        <p14:creationId xmlns:p14="http://schemas.microsoft.com/office/powerpoint/2010/main" val="519265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1011" y="1317813"/>
            <a:ext cx="10153154" cy="4625788"/>
          </a:xfrm>
        </p:spPr>
        <p:txBody>
          <a:bodyPr>
            <a:normAutofit/>
          </a:bodyPr>
          <a:lstStyle/>
          <a:p>
            <a:pPr marL="285750" indent="-285750" algn="l">
              <a:buFont typeface="Arial" panose="020B0604020202020204" pitchFamily="34" charset="0"/>
              <a:buChar char="•"/>
            </a:pPr>
            <a:r>
              <a:rPr lang="en-US" sz="2400" dirty="0"/>
              <a:t>Libraries removed German books from their shelves.</a:t>
            </a:r>
          </a:p>
          <a:p>
            <a:pPr marL="285750" indent="-285750" algn="l">
              <a:buFont typeface="Arial" panose="020B0604020202020204" pitchFamily="34" charset="0"/>
              <a:buChar char="•"/>
            </a:pPr>
            <a:r>
              <a:rPr lang="en-US" sz="2400" dirty="0"/>
              <a:t>German university faculty were fired. </a:t>
            </a:r>
          </a:p>
          <a:p>
            <a:pPr marL="285750" indent="-285750" algn="l">
              <a:buFont typeface="Arial" panose="020B0604020202020204" pitchFamily="34" charset="0"/>
              <a:buChar char="•"/>
            </a:pPr>
            <a:r>
              <a:rPr lang="en-US" sz="2400" dirty="0"/>
              <a:t>German musicians were let go.</a:t>
            </a:r>
          </a:p>
          <a:p>
            <a:pPr marL="285750" indent="-285750" algn="l">
              <a:buFont typeface="Arial" panose="020B0604020202020204" pitchFamily="34" charset="0"/>
              <a:buChar char="•"/>
            </a:pPr>
            <a:r>
              <a:rPr lang="en-US" sz="2400" dirty="0"/>
              <a:t>People with German names were barred from serving in the Red Cross (rumors abounded of plots by German Americans to place grounded glass in bandages intended for the front.)</a:t>
            </a:r>
          </a:p>
          <a:p>
            <a:endParaRPr lang="en-US" dirty="0"/>
          </a:p>
        </p:txBody>
      </p:sp>
    </p:spTree>
    <p:extLst>
      <p:ext uri="{BB962C8B-B14F-4D97-AF65-F5344CB8AC3E}">
        <p14:creationId xmlns:p14="http://schemas.microsoft.com/office/powerpoint/2010/main" val="2372916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normAutofit fontScale="90000"/>
          </a:bodyPr>
          <a:lstStyle/>
          <a:p>
            <a:r>
              <a:rPr lang="en-US" dirty="0"/>
              <a:t>Did the end of the first World War in 1918 bring an end to widespread intolerance in the United states?</a:t>
            </a:r>
          </a:p>
        </p:txBody>
      </p:sp>
      <p:sp>
        <p:nvSpPr>
          <p:cNvPr id="3" name="Text Placeholder 2"/>
          <p:cNvSpPr>
            <a:spLocks noGrp="1"/>
          </p:cNvSpPr>
          <p:nvPr>
            <p:ph type="body" idx="1"/>
          </p:nvPr>
        </p:nvSpPr>
        <p:spPr>
          <a:xfrm>
            <a:off x="913774" y="2541494"/>
            <a:ext cx="10448991" cy="3469341"/>
          </a:xfrm>
        </p:spPr>
        <p:txBody>
          <a:bodyPr>
            <a:normAutofit/>
          </a:bodyPr>
          <a:lstStyle/>
          <a:p>
            <a:pPr marL="342900" indent="-342900" algn="l">
              <a:buFont typeface="Arial" panose="020B0604020202020204" pitchFamily="34" charset="0"/>
              <a:buChar char="•"/>
            </a:pPr>
            <a:r>
              <a:rPr lang="en-US" sz="2400" dirty="0"/>
              <a:t>No:</a:t>
            </a:r>
          </a:p>
          <a:p>
            <a:pPr marL="342900" indent="-342900" algn="l">
              <a:buFont typeface="Arial" panose="020B0604020202020204" pitchFamily="34" charset="0"/>
              <a:buChar char="•"/>
            </a:pPr>
            <a:r>
              <a:rPr lang="en-US" sz="2400" dirty="0"/>
              <a:t>the war made things worse by ushering in a new period in American History called the “Red Scare.” </a:t>
            </a:r>
          </a:p>
          <a:p>
            <a:endParaRPr lang="en-US" dirty="0"/>
          </a:p>
        </p:txBody>
      </p:sp>
    </p:spTree>
    <p:extLst>
      <p:ext uri="{BB962C8B-B14F-4D97-AF65-F5344CB8AC3E}">
        <p14:creationId xmlns:p14="http://schemas.microsoft.com/office/powerpoint/2010/main" val="205761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97" y="371365"/>
            <a:ext cx="10351752" cy="664059"/>
          </a:xfrm>
        </p:spPr>
        <p:txBody>
          <a:bodyPr>
            <a:noAutofit/>
          </a:bodyPr>
          <a:lstStyle/>
          <a:p>
            <a:r>
              <a:rPr lang="en-US" dirty="0"/>
              <a:t>The Red Scare</a:t>
            </a:r>
          </a:p>
        </p:txBody>
      </p:sp>
      <p:sp>
        <p:nvSpPr>
          <p:cNvPr id="3" name="Text Placeholder 2"/>
          <p:cNvSpPr>
            <a:spLocks noGrp="1"/>
          </p:cNvSpPr>
          <p:nvPr>
            <p:ph type="body" idx="1"/>
          </p:nvPr>
        </p:nvSpPr>
        <p:spPr>
          <a:xfrm>
            <a:off x="913774" y="1250576"/>
            <a:ext cx="8015073" cy="4760259"/>
          </a:xfrm>
        </p:spPr>
        <p:txBody>
          <a:bodyPr>
            <a:normAutofit lnSpcReduction="10000"/>
          </a:bodyPr>
          <a:lstStyle/>
          <a:p>
            <a:pPr algn="l"/>
            <a:r>
              <a:rPr lang="en-US" dirty="0"/>
              <a:t>response to the Bolshevik (communist) revolution in Russia and the tremendous fear that event created throughout the capitalist world. </a:t>
            </a:r>
            <a:br>
              <a:rPr lang="en-US" dirty="0"/>
            </a:br>
            <a:br>
              <a:rPr lang="en-US" dirty="0"/>
            </a:br>
            <a:r>
              <a:rPr lang="en-US" dirty="0"/>
              <a:t>It was also a product of the great instability of postwar America, which many middle-class people believed to be started by revolutionaries. </a:t>
            </a:r>
          </a:p>
          <a:p>
            <a:pPr algn="l"/>
            <a:r>
              <a:rPr lang="en-US" dirty="0"/>
              <a:t>There was:</a:t>
            </a:r>
          </a:p>
          <a:p>
            <a:pPr marL="285750" indent="-285750" algn="l">
              <a:buFont typeface="Arial" panose="020B0604020202020204" pitchFamily="34" charset="0"/>
              <a:buChar char="•"/>
            </a:pPr>
            <a:r>
              <a:rPr lang="en-US" dirty="0"/>
              <a:t>Widespread labor unrest</a:t>
            </a:r>
          </a:p>
          <a:p>
            <a:pPr marL="285750" indent="-285750" algn="l">
              <a:buFont typeface="Arial" panose="020B0604020202020204" pitchFamily="34" charset="0"/>
              <a:buChar char="•"/>
            </a:pPr>
            <a:r>
              <a:rPr lang="en-US" dirty="0"/>
              <a:t>Racial conflicts in America’s cities</a:t>
            </a:r>
          </a:p>
          <a:p>
            <a:pPr marL="285750" indent="-285750" algn="l">
              <a:buFont typeface="Arial" panose="020B0604020202020204" pitchFamily="34" charset="0"/>
              <a:buChar char="•"/>
            </a:pPr>
            <a:r>
              <a:rPr lang="en-US" dirty="0"/>
              <a:t>Economic turbulence</a:t>
            </a:r>
          </a:p>
          <a:p>
            <a:pPr marL="285750" indent="-285750" algn="l">
              <a:buFont typeface="Arial" panose="020B0604020202020204" pitchFamily="34" charset="0"/>
              <a:buChar char="•"/>
            </a:pPr>
            <a:r>
              <a:rPr lang="en-US" dirty="0"/>
              <a:t>A small but frightening wave of terrorist acts by radicals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424" y="703394"/>
            <a:ext cx="3031191" cy="3823964"/>
          </a:xfrm>
          <a:prstGeom prst="rect">
            <a:avLst/>
          </a:prstGeom>
        </p:spPr>
      </p:pic>
      <p:sp>
        <p:nvSpPr>
          <p:cNvPr id="6" name="TextBox 5"/>
          <p:cNvSpPr txBox="1"/>
          <p:nvPr/>
        </p:nvSpPr>
        <p:spPr>
          <a:xfrm>
            <a:off x="9036423" y="4527357"/>
            <a:ext cx="3031191" cy="954107"/>
          </a:xfrm>
          <a:prstGeom prst="rect">
            <a:avLst/>
          </a:prstGeom>
          <a:noFill/>
        </p:spPr>
        <p:txBody>
          <a:bodyPr wrap="square" rtlCol="0">
            <a:spAutoFit/>
          </a:bodyPr>
          <a:lstStyle/>
          <a:p>
            <a:r>
              <a:rPr lang="en-US" sz="1400" i="1" dirty="0"/>
              <a:t>“The Cloud”, The Atlanta Constitution, 1919, Retrieved from http://americainclass.org/sources/becomingmodern/divisions/text8/text8.htm</a:t>
            </a:r>
            <a:endParaRPr lang="en-US" sz="1400" dirty="0">
              <a:solidFill>
                <a:prstClr val="black"/>
              </a:solidFill>
            </a:endParaRPr>
          </a:p>
        </p:txBody>
      </p:sp>
    </p:spTree>
    <p:extLst>
      <p:ext uri="{BB962C8B-B14F-4D97-AF65-F5344CB8AC3E}">
        <p14:creationId xmlns:p14="http://schemas.microsoft.com/office/powerpoint/2010/main" val="3654693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3775" y="1048871"/>
            <a:ext cx="6576238" cy="4961965"/>
          </a:xfrm>
        </p:spPr>
        <p:txBody>
          <a:bodyPr>
            <a:normAutofit/>
          </a:bodyPr>
          <a:lstStyle/>
          <a:p>
            <a:pPr marL="342900" indent="-342900" algn="l">
              <a:buFont typeface="Arial" panose="020B0604020202020204" pitchFamily="34" charset="0"/>
              <a:buChar char="•"/>
            </a:pPr>
            <a:r>
              <a:rPr lang="en-US" dirty="0"/>
              <a:t>the “Red Scare” was, above all, a result of the deliberate strategies of ambitious politicians, who saw the campaign against the “Reds,” as a stepping stone for their political careers.</a:t>
            </a:r>
          </a:p>
          <a:p>
            <a:pPr algn="l"/>
            <a:endParaRPr lang="en-US" dirty="0"/>
          </a:p>
          <a:p>
            <a:pPr marL="342900" indent="-342900" algn="l">
              <a:buFont typeface="Arial" panose="020B0604020202020204" pitchFamily="34" charset="0"/>
              <a:buChar char="•"/>
            </a:pPr>
            <a:r>
              <a:rPr lang="en-US" dirty="0"/>
              <a:t>The Justice Department, under Attorney general A. Mitchell Palmer, who hoped to be sitting in the “Oval office” in 1921, was the leading instigator of the “red scare.”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682" y="549087"/>
            <a:ext cx="3313579" cy="4180207"/>
          </a:xfrm>
          <a:prstGeom prst="rect">
            <a:avLst/>
          </a:prstGeom>
        </p:spPr>
      </p:pic>
      <p:sp>
        <p:nvSpPr>
          <p:cNvPr id="6" name="TextBox 5"/>
          <p:cNvSpPr txBox="1"/>
          <p:nvPr/>
        </p:nvSpPr>
        <p:spPr>
          <a:xfrm>
            <a:off x="8081682" y="4850086"/>
            <a:ext cx="3031191" cy="954107"/>
          </a:xfrm>
          <a:prstGeom prst="rect">
            <a:avLst/>
          </a:prstGeom>
          <a:noFill/>
        </p:spPr>
        <p:txBody>
          <a:bodyPr wrap="square" rtlCol="0">
            <a:spAutoFit/>
          </a:bodyPr>
          <a:lstStyle/>
          <a:p>
            <a:r>
              <a:rPr lang="en-US" sz="1400" i="1" dirty="0"/>
              <a:t>“The Big Red Apple”, Los Angeles Times, 1923, Retrieved from http://americainclass.org/sources/becomingmodern/divisions/text8/text8.htm</a:t>
            </a:r>
            <a:endParaRPr lang="en-US" sz="1400" dirty="0">
              <a:solidFill>
                <a:prstClr val="black"/>
              </a:solidFill>
            </a:endParaRPr>
          </a:p>
        </p:txBody>
      </p:sp>
    </p:spTree>
    <p:extLst>
      <p:ext uri="{BB962C8B-B14F-4D97-AF65-F5344CB8AC3E}">
        <p14:creationId xmlns:p14="http://schemas.microsoft.com/office/powerpoint/2010/main" val="1705182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52047"/>
            <a:ext cx="10351752" cy="596823"/>
          </a:xfrm>
        </p:spPr>
        <p:txBody>
          <a:bodyPr>
            <a:noAutofit/>
          </a:bodyPr>
          <a:lstStyle/>
          <a:p>
            <a:r>
              <a:rPr lang="en-US" dirty="0"/>
              <a:t>The “Palmer Raids” </a:t>
            </a:r>
          </a:p>
        </p:txBody>
      </p:sp>
      <p:sp>
        <p:nvSpPr>
          <p:cNvPr id="3" name="Text Placeholder 2"/>
          <p:cNvSpPr>
            <a:spLocks noGrp="1"/>
          </p:cNvSpPr>
          <p:nvPr>
            <p:ph type="body" idx="1"/>
          </p:nvPr>
        </p:nvSpPr>
        <p:spPr>
          <a:xfrm>
            <a:off x="913774" y="1210235"/>
            <a:ext cx="10448991" cy="4854389"/>
          </a:xfrm>
        </p:spPr>
        <p:txBody>
          <a:bodyPr>
            <a:normAutofit fontScale="62500" lnSpcReduction="20000"/>
          </a:bodyPr>
          <a:lstStyle/>
          <a:p>
            <a:pPr marL="342900" indent="-342900" algn="l">
              <a:buFont typeface="Arial" panose="020B0604020202020204" pitchFamily="34" charset="0"/>
              <a:buChar char="•"/>
            </a:pPr>
            <a:r>
              <a:rPr lang="en-US" sz="3200" dirty="0"/>
              <a:t>A series of mail bombings, including an attempted bombing of Palmer’s own home, helped legitimize the major campaign against radicals. (he was already planning these raids).</a:t>
            </a:r>
          </a:p>
          <a:p>
            <a:pPr marL="342900" indent="-342900" algn="l">
              <a:buFont typeface="Arial" panose="020B0604020202020204" pitchFamily="34" charset="0"/>
              <a:buChar char="•"/>
            </a:pPr>
            <a:r>
              <a:rPr lang="en-US" sz="3200" dirty="0"/>
              <a:t>he officially launched these ‘raids” on New Year’s Day 1920. </a:t>
            </a:r>
          </a:p>
          <a:p>
            <a:pPr marL="342900" indent="-342900" algn="l">
              <a:buFont typeface="Arial" panose="020B0604020202020204" pitchFamily="34" charset="0"/>
              <a:buChar char="•"/>
            </a:pPr>
            <a:r>
              <a:rPr lang="en-US" sz="3200" dirty="0"/>
              <a:t>Orchestrated by a young j. Edgar Hoover, the “Palmer Raids” produced 6,000 arrests, amid enormous publicity.</a:t>
            </a:r>
          </a:p>
          <a:p>
            <a:pPr marL="342900" indent="-342900" algn="l">
              <a:buFont typeface="Arial" panose="020B0604020202020204" pitchFamily="34" charset="0"/>
              <a:buChar char="•"/>
            </a:pPr>
            <a:r>
              <a:rPr lang="en-US" sz="3200" dirty="0"/>
              <a:t>Most of those who were detained were not radicals at all.</a:t>
            </a:r>
          </a:p>
          <a:p>
            <a:pPr marL="342900" indent="-342900" algn="l">
              <a:buFont typeface="Arial" panose="020B0604020202020204" pitchFamily="34" charset="0"/>
              <a:buChar char="•"/>
            </a:pPr>
            <a:r>
              <a:rPr lang="en-US" sz="3200" dirty="0"/>
              <a:t>even the relatively few genuine radicals who were rounded up, were never shown to have violated any laws. </a:t>
            </a:r>
          </a:p>
          <a:p>
            <a:pPr marL="342900" indent="-342900" algn="l">
              <a:buFont typeface="Arial" panose="020B0604020202020204" pitchFamily="34" charset="0"/>
              <a:buChar char="•"/>
            </a:pPr>
            <a:r>
              <a:rPr lang="en-US" sz="3200" dirty="0"/>
              <a:t>Most were eventually released, although many Remained in custody for weeks and even months without facing formal charges.</a:t>
            </a:r>
          </a:p>
          <a:p>
            <a:pPr marL="342900" indent="-342900" algn="l">
              <a:buFont typeface="Arial" panose="020B0604020202020204" pitchFamily="34" charset="0"/>
              <a:buChar char="•"/>
            </a:pPr>
            <a:r>
              <a:rPr lang="en-US" sz="3200" dirty="0"/>
              <a:t>Additionally, many Did not have access to legal representation nor to their families. </a:t>
            </a:r>
          </a:p>
          <a:p>
            <a:endParaRPr lang="en-US" dirty="0"/>
          </a:p>
        </p:txBody>
      </p:sp>
    </p:spTree>
    <p:extLst>
      <p:ext uri="{BB962C8B-B14F-4D97-AF65-F5344CB8AC3E}">
        <p14:creationId xmlns:p14="http://schemas.microsoft.com/office/powerpoint/2010/main" val="1228296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6257" y="322683"/>
            <a:ext cx="10364451" cy="1143047"/>
          </a:xfrm>
        </p:spPr>
        <p:txBody>
          <a:bodyPr/>
          <a:lstStyle/>
          <a:p>
            <a:r>
              <a:rPr lang="en-US" dirty="0"/>
              <a:t>America’s experience in World War I had two especially important consequences: </a:t>
            </a:r>
          </a:p>
        </p:txBody>
      </p:sp>
      <p:sp>
        <p:nvSpPr>
          <p:cNvPr id="10" name="Text Placeholder 9"/>
          <p:cNvSpPr>
            <a:spLocks noGrp="1"/>
          </p:cNvSpPr>
          <p:nvPr>
            <p:ph sz="quarter" idx="13"/>
          </p:nvPr>
        </p:nvSpPr>
        <p:spPr>
          <a:xfrm>
            <a:off x="363071" y="1707776"/>
            <a:ext cx="5526741" cy="4316506"/>
          </a:xfrm>
        </p:spPr>
        <p:txBody>
          <a:bodyPr>
            <a:normAutofit/>
          </a:bodyPr>
          <a:lstStyle/>
          <a:p>
            <a:r>
              <a:rPr lang="en-US" dirty="0"/>
              <a:t>The war experience helped to transform the Justice Department and its Bureau of Investigation (BI) into America’s premier countersubversive bureaucracy. In the postwar “red Scare” of 1919-1920, the Department and BI rounded up and secured the deportation of allegedly radical </a:t>
            </a:r>
            <a:r>
              <a:rPr lang="en-US" dirty="0" err="1"/>
              <a:t>unnaturalized</a:t>
            </a:r>
            <a:r>
              <a:rPr lang="en-US" dirty="0"/>
              <a:t> immigrants, and in subsequent years, the BI would monitor and harass individuals and groups it deemed subversive.  </a:t>
            </a:r>
          </a:p>
          <a:p>
            <a:endParaRPr lang="en-US" dirty="0"/>
          </a:p>
        </p:txBody>
      </p:sp>
      <p:sp>
        <p:nvSpPr>
          <p:cNvPr id="4" name="Content Placeholder 3"/>
          <p:cNvSpPr>
            <a:spLocks noGrp="1"/>
          </p:cNvSpPr>
          <p:nvPr>
            <p:ph sz="quarter" idx="14"/>
          </p:nvPr>
        </p:nvSpPr>
        <p:spPr>
          <a:xfrm>
            <a:off x="6669743" y="1707775"/>
            <a:ext cx="5244351" cy="4222378"/>
          </a:xfrm>
        </p:spPr>
        <p:txBody>
          <a:bodyPr>
            <a:normAutofit/>
          </a:bodyPr>
          <a:lstStyle/>
          <a:p>
            <a:r>
              <a:rPr lang="en-US" dirty="0"/>
              <a:t>The NCLB (which, in 1920, became the American Civil Liberties Union, or ACLU), helped draw attention to the excesses of the postwar deportation campaign, and would go on to play a leading role in contesting future governmental infringements of civil liberties. </a:t>
            </a:r>
          </a:p>
          <a:p>
            <a:endParaRPr lang="en-US" dirty="0"/>
          </a:p>
        </p:txBody>
      </p:sp>
    </p:spTree>
    <p:extLst>
      <p:ext uri="{BB962C8B-B14F-4D97-AF65-F5344CB8AC3E}">
        <p14:creationId xmlns:p14="http://schemas.microsoft.com/office/powerpoint/2010/main" val="335025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years 1917 and 1918 also witnessed Organizations that Fought violations of freedom of expression. </a:t>
            </a:r>
          </a:p>
        </p:txBody>
      </p:sp>
      <p:sp>
        <p:nvSpPr>
          <p:cNvPr id="3" name="Text Placeholder 2"/>
          <p:cNvSpPr>
            <a:spLocks noGrp="1"/>
          </p:cNvSpPr>
          <p:nvPr>
            <p:ph type="body" idx="1"/>
          </p:nvPr>
        </p:nvSpPr>
        <p:spPr/>
        <p:txBody>
          <a:bodyPr/>
          <a:lstStyle/>
          <a:p>
            <a:pPr marL="342900" indent="-342900" algn="l">
              <a:buFont typeface="Arial" panose="020B0604020202020204" pitchFamily="34" charset="0"/>
              <a:buChar char="•"/>
            </a:pPr>
            <a:r>
              <a:rPr lang="en-US" sz="2400" dirty="0"/>
              <a:t>The NCLB (National civil liberties bureau) which, in 1920, became the ACLU (AMERICAN CIVIL LIBERTIES Union). </a:t>
            </a:r>
          </a:p>
          <a:p>
            <a:endParaRPr lang="en-US" dirty="0"/>
          </a:p>
        </p:txBody>
      </p:sp>
    </p:spTree>
    <p:extLst>
      <p:ext uri="{BB962C8B-B14F-4D97-AF65-F5344CB8AC3E}">
        <p14:creationId xmlns:p14="http://schemas.microsoft.com/office/powerpoint/2010/main" val="67018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lstStyle/>
          <a:p>
            <a:r>
              <a:rPr lang="en-US" dirty="0"/>
              <a:t>did the suppression of dissent begin with World War I? </a:t>
            </a:r>
          </a:p>
        </p:txBody>
      </p:sp>
      <p:sp>
        <p:nvSpPr>
          <p:cNvPr id="3" name="Text Placeholder 2"/>
          <p:cNvSpPr>
            <a:spLocks noGrp="1"/>
          </p:cNvSpPr>
          <p:nvPr>
            <p:ph type="body" idx="1"/>
          </p:nvPr>
        </p:nvSpPr>
        <p:spPr>
          <a:xfrm>
            <a:off x="913775" y="2541494"/>
            <a:ext cx="10351752" cy="2484147"/>
          </a:xfrm>
        </p:spPr>
        <p:txBody>
          <a:bodyPr>
            <a:normAutofit fontScale="55000" lnSpcReduction="20000"/>
          </a:bodyPr>
          <a:lstStyle/>
          <a:p>
            <a:pPr algn="l"/>
            <a:r>
              <a:rPr lang="en-US" sz="5100" u="sng" dirty="0"/>
              <a:t>No:</a:t>
            </a:r>
          </a:p>
          <a:p>
            <a:pPr marL="685800" indent="-685800" algn="l">
              <a:buFont typeface="Arial" panose="020B0604020202020204" pitchFamily="34" charset="0"/>
              <a:buChar char="•"/>
            </a:pPr>
            <a:r>
              <a:rPr lang="en-US" sz="5100" dirty="0"/>
              <a:t>Since the creation of the constitution (1787), the federal government has engaged in some form of freedoms suppression. </a:t>
            </a:r>
          </a:p>
          <a:p>
            <a:pPr marL="685800" indent="-685800" algn="l">
              <a:buFont typeface="Arial" panose="020B0604020202020204" pitchFamily="34" charset="0"/>
              <a:buChar char="•"/>
            </a:pPr>
            <a:r>
              <a:rPr lang="en-US" sz="5100" dirty="0"/>
              <a:t>These efforts though were limited in their scope. </a:t>
            </a:r>
          </a:p>
          <a:p>
            <a:endParaRPr lang="en-US" dirty="0"/>
          </a:p>
        </p:txBody>
      </p:sp>
    </p:spTree>
    <p:extLst>
      <p:ext uri="{BB962C8B-B14F-4D97-AF65-F5344CB8AC3E}">
        <p14:creationId xmlns:p14="http://schemas.microsoft.com/office/powerpoint/2010/main" val="37264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610270"/>
          </a:xfrm>
        </p:spPr>
        <p:txBody>
          <a:bodyPr>
            <a:normAutofit fontScale="90000"/>
          </a:bodyPr>
          <a:lstStyle/>
          <a:p>
            <a:r>
              <a:rPr lang="en-US" dirty="0"/>
              <a:t>1798:</a:t>
            </a:r>
          </a:p>
        </p:txBody>
      </p:sp>
      <p:sp>
        <p:nvSpPr>
          <p:cNvPr id="3" name="Text Placeholder 2"/>
          <p:cNvSpPr>
            <a:spLocks noGrp="1"/>
          </p:cNvSpPr>
          <p:nvPr>
            <p:ph type="body" idx="1"/>
          </p:nvPr>
        </p:nvSpPr>
        <p:spPr>
          <a:xfrm>
            <a:off x="913775" y="1586754"/>
            <a:ext cx="10351752" cy="4531658"/>
          </a:xfrm>
        </p:spPr>
        <p:txBody>
          <a:bodyPr>
            <a:normAutofit fontScale="47500" lnSpcReduction="20000"/>
          </a:bodyPr>
          <a:lstStyle/>
          <a:p>
            <a:pPr marL="342900" indent="-342900" algn="l">
              <a:buFont typeface="Arial" panose="020B0604020202020204" pitchFamily="34" charset="0"/>
              <a:buChar char="•"/>
            </a:pPr>
            <a:r>
              <a:rPr lang="en-US" sz="4400" dirty="0"/>
              <a:t>The Alien and Sedition acts become law. </a:t>
            </a:r>
          </a:p>
          <a:p>
            <a:pPr marL="342900" indent="-342900" algn="l">
              <a:buFont typeface="Arial" panose="020B0604020202020204" pitchFamily="34" charset="0"/>
              <a:buChar char="•"/>
            </a:pPr>
            <a:r>
              <a:rPr lang="en-US" sz="4400" dirty="0"/>
              <a:t>The United States was on the brink of war with France.</a:t>
            </a:r>
          </a:p>
          <a:p>
            <a:pPr marL="342900" indent="-342900" algn="l">
              <a:buFont typeface="Arial" panose="020B0604020202020204" pitchFamily="34" charset="0"/>
              <a:buChar char="•"/>
            </a:pPr>
            <a:r>
              <a:rPr lang="en-US" sz="4400" dirty="0"/>
              <a:t>The federalist party authored the sedition act, which outlawed intentionally defamatory criticism of a “false, scandalous, and malicious” nature aimed at the federal government. </a:t>
            </a:r>
          </a:p>
          <a:p>
            <a:pPr marL="342900" indent="-342900" algn="l">
              <a:buFont typeface="Arial" panose="020B0604020202020204" pitchFamily="34" charset="0"/>
              <a:buChar char="•"/>
            </a:pPr>
            <a:r>
              <a:rPr lang="en-US" sz="4400" dirty="0"/>
              <a:t>criticism of federalist policies was also considered traitorous.</a:t>
            </a:r>
          </a:p>
          <a:p>
            <a:pPr marL="342900" indent="-342900" algn="l">
              <a:buFont typeface="Arial" panose="020B0604020202020204" pitchFamily="34" charset="0"/>
              <a:buChar char="•"/>
            </a:pPr>
            <a:r>
              <a:rPr lang="en-US" sz="4400" dirty="0"/>
              <a:t>A number of individuals were prosecuted for criticizing President John Adams. </a:t>
            </a:r>
          </a:p>
          <a:p>
            <a:pPr marL="342900" indent="-342900" algn="l">
              <a:buFont typeface="Arial" panose="020B0604020202020204" pitchFamily="34" charset="0"/>
              <a:buChar char="•"/>
            </a:pPr>
            <a:r>
              <a:rPr lang="en-US" sz="4400" dirty="0"/>
              <a:t>Federalists also feared that immigrants were more sympathetic to the French, not to their friends in England. </a:t>
            </a:r>
          </a:p>
          <a:p>
            <a:pPr marL="342900" indent="-342900" algn="l">
              <a:buFont typeface="Arial" panose="020B0604020202020204" pitchFamily="34" charset="0"/>
              <a:buChar char="•"/>
            </a:pPr>
            <a:r>
              <a:rPr lang="en-US" sz="4400" dirty="0"/>
              <a:t>Lastly, Immigrants tended to vote Democratic-Republican, not Federalist.  </a:t>
            </a:r>
          </a:p>
          <a:p>
            <a:endParaRPr lang="en-US" sz="2400" dirty="0"/>
          </a:p>
        </p:txBody>
      </p:sp>
    </p:spTree>
    <p:extLst>
      <p:ext uri="{BB962C8B-B14F-4D97-AF65-F5344CB8AC3E}">
        <p14:creationId xmlns:p14="http://schemas.microsoft.com/office/powerpoint/2010/main" val="132113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1376754"/>
          </a:xfrm>
        </p:spPr>
        <p:txBody>
          <a:bodyPr/>
          <a:lstStyle/>
          <a:p>
            <a:r>
              <a:rPr lang="en-US" dirty="0"/>
              <a:t>the federalist-controlled congress passed a series of laws that: </a:t>
            </a:r>
          </a:p>
        </p:txBody>
      </p:sp>
      <p:sp>
        <p:nvSpPr>
          <p:cNvPr id="3" name="Text Placeholder 2"/>
          <p:cNvSpPr>
            <a:spLocks noGrp="1"/>
          </p:cNvSpPr>
          <p:nvPr>
            <p:ph type="body" idx="1"/>
          </p:nvPr>
        </p:nvSpPr>
        <p:spPr>
          <a:xfrm>
            <a:off x="913775" y="2541494"/>
            <a:ext cx="10351752" cy="3361765"/>
          </a:xfrm>
        </p:spPr>
        <p:txBody>
          <a:bodyPr>
            <a:normAutofit lnSpcReduction="10000"/>
          </a:bodyPr>
          <a:lstStyle/>
          <a:p>
            <a:pPr marL="342900" indent="-342900" algn="l">
              <a:buFont typeface="Arial" panose="020B0604020202020204" pitchFamily="34" charset="0"/>
              <a:buChar char="•"/>
            </a:pPr>
            <a:r>
              <a:rPr lang="en-US" sz="2400" dirty="0"/>
              <a:t>Raised the residency requirement for American citizenship from five to fourteen years.</a:t>
            </a:r>
          </a:p>
          <a:p>
            <a:pPr marL="342900" indent="-342900" algn="l">
              <a:buFont typeface="Arial" panose="020B0604020202020204" pitchFamily="34" charset="0"/>
              <a:buChar char="•"/>
            </a:pPr>
            <a:r>
              <a:rPr lang="en-US" sz="2400" dirty="0"/>
              <a:t>Authorized the president to deport aliens, and permit their arrest, imprisonment, and deportation during wartime. </a:t>
            </a:r>
          </a:p>
          <a:p>
            <a:pPr marL="342900" indent="-342900" algn="l">
              <a:buFont typeface="Arial" panose="020B0604020202020204" pitchFamily="34" charset="0"/>
              <a:buChar char="•"/>
            </a:pPr>
            <a:r>
              <a:rPr lang="en-US" sz="2400" dirty="0"/>
              <a:t>The sedition act made it a crime for citizens to “print, utter, or publish … any false, scandalous, and malicious writing” about the federal government. </a:t>
            </a:r>
          </a:p>
          <a:p>
            <a:endParaRPr lang="en-US" dirty="0"/>
          </a:p>
        </p:txBody>
      </p:sp>
    </p:spTree>
    <p:extLst>
      <p:ext uri="{BB962C8B-B14F-4D97-AF65-F5344CB8AC3E}">
        <p14:creationId xmlns:p14="http://schemas.microsoft.com/office/powerpoint/2010/main" val="133186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717847"/>
          </a:xfrm>
        </p:spPr>
        <p:txBody>
          <a:bodyPr/>
          <a:lstStyle/>
          <a:p>
            <a:r>
              <a:rPr lang="en-US" dirty="0"/>
              <a:t>1861:</a:t>
            </a:r>
          </a:p>
        </p:txBody>
      </p:sp>
      <p:sp>
        <p:nvSpPr>
          <p:cNvPr id="3" name="Text Placeholder 2"/>
          <p:cNvSpPr>
            <a:spLocks noGrp="1"/>
          </p:cNvSpPr>
          <p:nvPr>
            <p:ph type="body" idx="1"/>
          </p:nvPr>
        </p:nvSpPr>
        <p:spPr>
          <a:xfrm>
            <a:off x="913775" y="1653988"/>
            <a:ext cx="10351752" cy="4303059"/>
          </a:xfrm>
        </p:spPr>
        <p:txBody>
          <a:bodyPr>
            <a:normAutofit/>
          </a:bodyPr>
          <a:lstStyle/>
          <a:p>
            <a:pPr algn="l"/>
            <a:r>
              <a:rPr lang="en-US" sz="2400" dirty="0"/>
              <a:t>President Abraham Lincoln suspends the writ of Habeas corpus.</a:t>
            </a:r>
          </a:p>
          <a:p>
            <a:pPr marL="285750" indent="-285750" algn="l">
              <a:buFont typeface="Arial" panose="020B0604020202020204" pitchFamily="34" charset="0"/>
              <a:buChar char="•"/>
            </a:pPr>
            <a:r>
              <a:rPr lang="en-US" sz="2400" dirty="0"/>
              <a:t>The writ of habeas corpus is the right of a prisoner to challenge his detention. </a:t>
            </a:r>
          </a:p>
          <a:p>
            <a:pPr marL="285750" indent="-285750" algn="l">
              <a:buFont typeface="Arial" panose="020B0604020202020204" pitchFamily="34" charset="0"/>
              <a:buChar char="•"/>
            </a:pPr>
            <a:r>
              <a:rPr lang="en-US" sz="2400" dirty="0"/>
              <a:t>Citing the threat posed by Confederate spies, president Abraham Lincoln suspends habeas corpus in the state of Maryland.</a:t>
            </a:r>
          </a:p>
          <a:p>
            <a:pPr marL="285750" indent="-285750" algn="l">
              <a:buFont typeface="Arial" panose="020B0604020202020204" pitchFamily="34" charset="0"/>
              <a:buChar char="•"/>
            </a:pPr>
            <a:r>
              <a:rPr lang="en-US" sz="2400" dirty="0"/>
              <a:t>This allows suspected spies to be held indefinitely. </a:t>
            </a:r>
          </a:p>
          <a:p>
            <a:endParaRPr lang="en-US" dirty="0"/>
          </a:p>
        </p:txBody>
      </p:sp>
    </p:spTree>
    <p:extLst>
      <p:ext uri="{BB962C8B-B14F-4D97-AF65-F5344CB8AC3E}">
        <p14:creationId xmlns:p14="http://schemas.microsoft.com/office/powerpoint/2010/main" val="83022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28565"/>
            <a:ext cx="10351752" cy="892659"/>
          </a:xfrm>
        </p:spPr>
        <p:txBody>
          <a:bodyPr/>
          <a:lstStyle/>
          <a:p>
            <a:r>
              <a:rPr lang="en-US" dirty="0"/>
              <a:t>How did The Supreme Court React?</a:t>
            </a:r>
          </a:p>
        </p:txBody>
      </p:sp>
      <p:sp>
        <p:nvSpPr>
          <p:cNvPr id="3" name="Text Placeholder 2"/>
          <p:cNvSpPr>
            <a:spLocks noGrp="1"/>
          </p:cNvSpPr>
          <p:nvPr>
            <p:ph type="body" idx="1"/>
          </p:nvPr>
        </p:nvSpPr>
        <p:spPr>
          <a:xfrm>
            <a:off x="913775" y="2541494"/>
            <a:ext cx="10351752" cy="3415553"/>
          </a:xfrm>
        </p:spPr>
        <p:txBody>
          <a:bodyPr>
            <a:normAutofit/>
          </a:bodyPr>
          <a:lstStyle/>
          <a:p>
            <a:pPr marL="342900" indent="-342900" algn="l">
              <a:buFont typeface="Arial" panose="020B0604020202020204" pitchFamily="34" charset="0"/>
              <a:buChar char="•"/>
            </a:pPr>
            <a:r>
              <a:rPr lang="en-US" sz="2400" dirty="0"/>
              <a:t>Chief Justice Roger B. Taney condemned the suspension of habeas corpus as unconstitutional, but the next year, Lincoln suspends habeas corpus for all states.</a:t>
            </a:r>
          </a:p>
          <a:p>
            <a:pPr marL="342900" indent="-342900" algn="l">
              <a:buFont typeface="Arial" panose="020B0604020202020204" pitchFamily="34" charset="0"/>
              <a:buChar char="•"/>
            </a:pPr>
            <a:r>
              <a:rPr lang="en-US" sz="2400" dirty="0"/>
              <a:t>The supreme court later rules that the constitution permits only Congress to suspend habeas corpus (Article I, Section 9).</a:t>
            </a:r>
          </a:p>
          <a:p>
            <a:pPr marL="342900" indent="-342900" algn="l">
              <a:buFont typeface="Arial" panose="020B0604020202020204" pitchFamily="34" charset="0"/>
              <a:buChar char="•"/>
            </a:pPr>
            <a:r>
              <a:rPr lang="en-US" sz="2400" dirty="0"/>
              <a:t>But, president Lincoln ignores the supreme Court’s decision. </a:t>
            </a:r>
          </a:p>
        </p:txBody>
      </p:sp>
    </p:spTree>
    <p:extLst>
      <p:ext uri="{BB962C8B-B14F-4D97-AF65-F5344CB8AC3E}">
        <p14:creationId xmlns:p14="http://schemas.microsoft.com/office/powerpoint/2010/main" val="1625782884"/>
      </p:ext>
    </p:extLst>
  </p:cSld>
  <p:clrMapOvr>
    <a:masterClrMapping/>
  </p:clrMapOvr>
</p:sld>
</file>

<file path=ppt/theme/theme1.xml><?xml version="1.0" encoding="utf-8"?>
<a:theme xmlns:a="http://schemas.openxmlformats.org/drawingml/2006/main" name="Droplet">
  <a:themeElements>
    <a:clrScheme name="Custom 4">
      <a:dk1>
        <a:sysClr val="windowText" lastClr="000000"/>
      </a:dk1>
      <a:lt1>
        <a:sysClr val="window" lastClr="FFFFFF"/>
      </a:lt1>
      <a:dk2>
        <a:srgbClr val="0C0C0C"/>
      </a:dk2>
      <a:lt2>
        <a:srgbClr val="F2F2F2"/>
      </a:lt2>
      <a:accent1>
        <a:srgbClr val="FFFFFF"/>
      </a:accent1>
      <a:accent2>
        <a:srgbClr val="D99C3F"/>
      </a:accent2>
      <a:accent3>
        <a:srgbClr val="86C157"/>
      </a:accent3>
      <a:accent4>
        <a:srgbClr val="9B4C25"/>
      </a:accent4>
      <a:accent5>
        <a:srgbClr val="E93C0D"/>
      </a:accent5>
      <a:accent6>
        <a:srgbClr val="286994"/>
      </a:accent6>
      <a:hlink>
        <a:srgbClr val="969696"/>
      </a:hlink>
      <a:folHlink>
        <a:srgbClr val="969696"/>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2548</Words>
  <Application>Microsoft Office PowerPoint</Application>
  <PresentationFormat>Widescreen</PresentationFormat>
  <Paragraphs>149</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Tw Cen MT</vt:lpstr>
      <vt:lpstr>Droplet</vt:lpstr>
      <vt:lpstr> “disloyalty ‘must be crushed out’ of existence”:   civil liberties in America during world war I</vt:lpstr>
      <vt:lpstr>The years 1917 and 1918 were especially problematic for American civil liberties. </vt:lpstr>
      <vt:lpstr>America’s war experience laid the foundation for an expanded notion of individual freedom and expression. </vt:lpstr>
      <vt:lpstr>The years 1917 and 1918 also witnessed Organizations that Fought violations of freedom of expression. </vt:lpstr>
      <vt:lpstr>did the suppression of dissent begin with World War I? </vt:lpstr>
      <vt:lpstr>1798:</vt:lpstr>
      <vt:lpstr>the federalist-controlled congress passed a series of laws that: </vt:lpstr>
      <vt:lpstr>1861:</vt:lpstr>
      <vt:lpstr>How did The Supreme Court React?</vt:lpstr>
      <vt:lpstr>1873</vt:lpstr>
      <vt:lpstr>Before World War I:</vt:lpstr>
      <vt:lpstr>Conclusions regarding The judicial tradition before 1917 </vt:lpstr>
      <vt:lpstr>Many people in the United States opposed America’s entrance into world war I</vt:lpstr>
      <vt:lpstr>The Espionage Act of 1917</vt:lpstr>
      <vt:lpstr>The Sedition act of 1918</vt:lpstr>
      <vt:lpstr>“You shall not criticize anything or anybody in the Government any longer or you shall go to jail”.</vt:lpstr>
      <vt:lpstr>What Did the U.S. Supreme Court have to say about  the Espionage and Sedition Acts? </vt:lpstr>
      <vt:lpstr>Schenck v. united states  (1919)</vt:lpstr>
      <vt:lpstr>“[During ordinary times, the defendants would have been able to express these views.  But] … when a nation is at war, many things that might be said in time of peace are such a hindrance to its effort that utterance will not be endured as long as men fight, and that no court could regard them as protected by any constitutional right”.</vt:lpstr>
      <vt:lpstr>For Oliver Wendell Holmes, Jr. the circumstances of this case mattered greatly: </vt:lpstr>
      <vt:lpstr>Debs v. united states</vt:lpstr>
      <vt:lpstr>After a summer of scholarly criticism of holmes’ opinions, this time, along with Louis Brandeis, he dissented. They dismissed the idea that the defendants in the abrams  case attempted to distribute pamphlets that would realistically impede the American war effort.</vt:lpstr>
      <vt:lpstr>“When men have realized that time has upset many fighting faiths, they may come to believe even more the very foundations of their own conduct that the ultimate good desired is better reached by free trade in ideas – that the best test of truth is the power of the thought to get itself accepted in the competition of the market, and that truth is the only ground upon which their wishes safely can be carried out.  That at any rate is the theory of our constitution.”  -Justice holmes </vt:lpstr>
      <vt:lpstr>The APL and the suppression of civil liberties. </vt:lpstr>
      <vt:lpstr>What were some of the activities of the APL? </vt:lpstr>
      <vt:lpstr>The APL was the largest of these types of organizations, but there was also: </vt:lpstr>
      <vt:lpstr>Much of this repression was directed at: </vt:lpstr>
      <vt:lpstr>The repression fell particularly hard among German immigrants </vt:lpstr>
      <vt:lpstr>PowerPoint Presentation</vt:lpstr>
      <vt:lpstr>PowerPoint Presentation</vt:lpstr>
      <vt:lpstr>PowerPoint Presentation</vt:lpstr>
      <vt:lpstr>Did the end of the first World War in 1918 bring an end to widespread intolerance in the United states?</vt:lpstr>
      <vt:lpstr>The Red Scare</vt:lpstr>
      <vt:lpstr>PowerPoint Presentation</vt:lpstr>
      <vt:lpstr>The “Palmer Raids” </vt:lpstr>
      <vt:lpstr>America’s experience in World War I had two especially important consequences: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dc:creator>
  <cp:lastModifiedBy>Cherie Kelly</cp:lastModifiedBy>
  <cp:revision>11</cp:revision>
  <dcterms:created xsi:type="dcterms:W3CDTF">2017-05-11T18:06:44Z</dcterms:created>
  <dcterms:modified xsi:type="dcterms:W3CDTF">2017-08-12T21:56:00Z</dcterms:modified>
</cp:coreProperties>
</file>